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0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6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7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8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9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20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21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22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27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28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29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6" r:id="rId9"/>
    <p:sldId id="263" r:id="rId10"/>
    <p:sldId id="264" r:id="rId11"/>
    <p:sldId id="277" r:id="rId12"/>
    <p:sldId id="278" r:id="rId13"/>
    <p:sldId id="279" r:id="rId14"/>
    <p:sldId id="280" r:id="rId15"/>
    <p:sldId id="265" r:id="rId16"/>
    <p:sldId id="266" r:id="rId17"/>
    <p:sldId id="281" r:id="rId18"/>
    <p:sldId id="283" r:id="rId19"/>
    <p:sldId id="282" r:id="rId20"/>
    <p:sldId id="267" r:id="rId21"/>
    <p:sldId id="268" r:id="rId22"/>
    <p:sldId id="269" r:id="rId23"/>
    <p:sldId id="286" r:id="rId24"/>
    <p:sldId id="284" r:id="rId25"/>
    <p:sldId id="285" r:id="rId26"/>
    <p:sldId id="270" r:id="rId27"/>
    <p:sldId id="273" r:id="rId28"/>
    <p:sldId id="271" r:id="rId29"/>
    <p:sldId id="287" r:id="rId30"/>
    <p:sldId id="272" r:id="rId31"/>
    <p:sldId id="288" r:id="rId32"/>
    <p:sldId id="290" r:id="rId33"/>
    <p:sldId id="289" r:id="rId34"/>
    <p:sldId id="291" r:id="rId35"/>
    <p:sldId id="275" r:id="rId36"/>
    <p:sldId id="292" r:id="rId37"/>
    <p:sldId id="274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809" autoAdjust="0"/>
  </p:normalViewPr>
  <p:slideViewPr>
    <p:cSldViewPr snapToGrid="0" snapToObjects="1">
      <p:cViewPr varScale="1">
        <p:scale>
          <a:sx n="91" d="100"/>
          <a:sy n="91" d="100"/>
        </p:scale>
        <p:origin x="218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C9F03C-7A3D-4DC3-9DC5-22C8D3AD6590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18F9CFFC-5540-4858-AA4F-C9E77C90CCAC}">
      <dgm:prSet/>
      <dgm:spPr/>
      <dgm:t>
        <a:bodyPr/>
        <a:lstStyle/>
        <a:p>
          <a:r>
            <a:rPr lang="en-US"/>
            <a:t>Models are usually trained on one ‘clean’ dataset</a:t>
          </a:r>
        </a:p>
      </dgm:t>
    </dgm:pt>
    <dgm:pt modelId="{7C247483-7FAB-4DEA-9C7F-55485D93CC0B}" type="parTrans" cxnId="{D6BC293F-608A-41BE-BB3F-E44A31034CA9}">
      <dgm:prSet/>
      <dgm:spPr/>
      <dgm:t>
        <a:bodyPr/>
        <a:lstStyle/>
        <a:p>
          <a:endParaRPr lang="en-US"/>
        </a:p>
      </dgm:t>
    </dgm:pt>
    <dgm:pt modelId="{48C7F0A3-BA63-4140-8A6C-B66DC3D3D438}" type="sibTrans" cxnId="{D6BC293F-608A-41BE-BB3F-E44A31034CA9}">
      <dgm:prSet/>
      <dgm:spPr/>
      <dgm:t>
        <a:bodyPr/>
        <a:lstStyle/>
        <a:p>
          <a:endParaRPr lang="en-US"/>
        </a:p>
      </dgm:t>
    </dgm:pt>
    <dgm:pt modelId="{859CA3B1-1329-42C7-A50F-778816A30556}">
      <dgm:prSet/>
      <dgm:spPr/>
      <dgm:t>
        <a:bodyPr/>
        <a:lstStyle/>
        <a:p>
          <a:r>
            <a:rPr lang="en-US"/>
            <a:t>In the real world, data comes from new hospitals and populations</a:t>
          </a:r>
        </a:p>
      </dgm:t>
    </dgm:pt>
    <dgm:pt modelId="{71919332-8707-4D6F-8C72-DBFD5566E2CC}" type="parTrans" cxnId="{25AC630C-1672-4AB5-BB8E-0DDA3F7FF71A}">
      <dgm:prSet/>
      <dgm:spPr/>
      <dgm:t>
        <a:bodyPr/>
        <a:lstStyle/>
        <a:p>
          <a:endParaRPr lang="en-US"/>
        </a:p>
      </dgm:t>
    </dgm:pt>
    <dgm:pt modelId="{15144298-E8B3-48C5-8BFC-4F17C1719710}" type="sibTrans" cxnId="{25AC630C-1672-4AB5-BB8E-0DDA3F7FF71A}">
      <dgm:prSet/>
      <dgm:spPr/>
      <dgm:t>
        <a:bodyPr/>
        <a:lstStyle/>
        <a:p>
          <a:endParaRPr lang="en-US"/>
        </a:p>
      </dgm:t>
    </dgm:pt>
    <dgm:pt modelId="{90AC63A6-0FE0-46C2-A5D5-A2DD5E62E2B5}">
      <dgm:prSet/>
      <dgm:spPr/>
      <dgm:t>
        <a:bodyPr/>
        <a:lstStyle/>
        <a:p>
          <a:r>
            <a:rPr lang="en-US"/>
            <a:t>If the distribution changes, performance can silently degrade</a:t>
          </a:r>
        </a:p>
      </dgm:t>
    </dgm:pt>
    <dgm:pt modelId="{668C5093-37A7-4606-87E5-C9578FC9A555}" type="parTrans" cxnId="{AB9EDDF0-3583-420C-B0EC-C5F248649925}">
      <dgm:prSet/>
      <dgm:spPr/>
      <dgm:t>
        <a:bodyPr/>
        <a:lstStyle/>
        <a:p>
          <a:endParaRPr lang="en-US"/>
        </a:p>
      </dgm:t>
    </dgm:pt>
    <dgm:pt modelId="{E00F7756-365D-4CA1-8690-DA63830A2FBA}" type="sibTrans" cxnId="{AB9EDDF0-3583-420C-B0EC-C5F248649925}">
      <dgm:prSet/>
      <dgm:spPr/>
      <dgm:t>
        <a:bodyPr/>
        <a:lstStyle/>
        <a:p>
          <a:endParaRPr lang="en-US"/>
        </a:p>
      </dgm:t>
    </dgm:pt>
    <dgm:pt modelId="{227052C2-9C0E-4C41-AE43-3DF4B085F0C9}">
      <dgm:prSet/>
      <dgm:spPr/>
      <dgm:t>
        <a:bodyPr/>
        <a:lstStyle/>
        <a:p>
          <a:r>
            <a:rPr lang="en-US"/>
            <a:t>In medical imaging this can directly affect patient care</a:t>
          </a:r>
        </a:p>
      </dgm:t>
    </dgm:pt>
    <dgm:pt modelId="{42E061E9-D609-49D0-B155-A56A09BA44B8}" type="parTrans" cxnId="{0FA53DD8-8D5F-4F5F-924A-2989E9F3FCD4}">
      <dgm:prSet/>
      <dgm:spPr/>
      <dgm:t>
        <a:bodyPr/>
        <a:lstStyle/>
        <a:p>
          <a:endParaRPr lang="en-US"/>
        </a:p>
      </dgm:t>
    </dgm:pt>
    <dgm:pt modelId="{0AB228FD-3BDE-43A5-8E25-D535219FC32F}" type="sibTrans" cxnId="{0FA53DD8-8D5F-4F5F-924A-2989E9F3FCD4}">
      <dgm:prSet/>
      <dgm:spPr/>
      <dgm:t>
        <a:bodyPr/>
        <a:lstStyle/>
        <a:p>
          <a:endParaRPr lang="en-US"/>
        </a:p>
      </dgm:t>
    </dgm:pt>
    <dgm:pt modelId="{4C5ED00B-CEAF-499A-8FE7-ECBC2843E5B1}" type="pres">
      <dgm:prSet presAssocID="{95C9F03C-7A3D-4DC3-9DC5-22C8D3AD6590}" presName="diagram" presStyleCnt="0">
        <dgm:presLayoutVars>
          <dgm:dir/>
          <dgm:resizeHandles val="exact"/>
        </dgm:presLayoutVars>
      </dgm:prSet>
      <dgm:spPr/>
    </dgm:pt>
    <dgm:pt modelId="{0BFEBC4C-563D-4111-AFFC-7E7D080EF8F6}" type="pres">
      <dgm:prSet presAssocID="{18F9CFFC-5540-4858-AA4F-C9E77C90CCAC}" presName="node" presStyleLbl="node1" presStyleIdx="0" presStyleCnt="4">
        <dgm:presLayoutVars>
          <dgm:bulletEnabled val="1"/>
        </dgm:presLayoutVars>
      </dgm:prSet>
      <dgm:spPr/>
    </dgm:pt>
    <dgm:pt modelId="{C1081BE2-A4F4-41F7-8293-77E5C5BF10D6}" type="pres">
      <dgm:prSet presAssocID="{48C7F0A3-BA63-4140-8A6C-B66DC3D3D438}" presName="sibTrans" presStyleCnt="0"/>
      <dgm:spPr/>
    </dgm:pt>
    <dgm:pt modelId="{489389B0-D0F4-401E-993A-08DB3D1CB0C7}" type="pres">
      <dgm:prSet presAssocID="{859CA3B1-1329-42C7-A50F-778816A30556}" presName="node" presStyleLbl="node1" presStyleIdx="1" presStyleCnt="4">
        <dgm:presLayoutVars>
          <dgm:bulletEnabled val="1"/>
        </dgm:presLayoutVars>
      </dgm:prSet>
      <dgm:spPr/>
    </dgm:pt>
    <dgm:pt modelId="{AE52684E-D7C5-4624-B6BC-65C269A5A9CE}" type="pres">
      <dgm:prSet presAssocID="{15144298-E8B3-48C5-8BFC-4F17C1719710}" presName="sibTrans" presStyleCnt="0"/>
      <dgm:spPr/>
    </dgm:pt>
    <dgm:pt modelId="{1E9D3DCC-1D4D-4248-9747-9458DB0EFFC3}" type="pres">
      <dgm:prSet presAssocID="{90AC63A6-0FE0-46C2-A5D5-A2DD5E62E2B5}" presName="node" presStyleLbl="node1" presStyleIdx="2" presStyleCnt="4">
        <dgm:presLayoutVars>
          <dgm:bulletEnabled val="1"/>
        </dgm:presLayoutVars>
      </dgm:prSet>
      <dgm:spPr/>
    </dgm:pt>
    <dgm:pt modelId="{8744BC3B-E085-4216-AC66-2B54A213C962}" type="pres">
      <dgm:prSet presAssocID="{E00F7756-365D-4CA1-8690-DA63830A2FBA}" presName="sibTrans" presStyleCnt="0"/>
      <dgm:spPr/>
    </dgm:pt>
    <dgm:pt modelId="{365B466E-39B5-4871-8AB3-DFE4C68770A5}" type="pres">
      <dgm:prSet presAssocID="{227052C2-9C0E-4C41-AE43-3DF4B085F0C9}" presName="node" presStyleLbl="node1" presStyleIdx="3" presStyleCnt="4">
        <dgm:presLayoutVars>
          <dgm:bulletEnabled val="1"/>
        </dgm:presLayoutVars>
      </dgm:prSet>
      <dgm:spPr/>
    </dgm:pt>
  </dgm:ptLst>
  <dgm:cxnLst>
    <dgm:cxn modelId="{1F61000A-86BE-4608-ADC6-5C5E5FC57903}" type="presOf" srcId="{90AC63A6-0FE0-46C2-A5D5-A2DD5E62E2B5}" destId="{1E9D3DCC-1D4D-4248-9747-9458DB0EFFC3}" srcOrd="0" destOrd="0" presId="urn:microsoft.com/office/officeart/2005/8/layout/default"/>
    <dgm:cxn modelId="{25AC630C-1672-4AB5-BB8E-0DDA3F7FF71A}" srcId="{95C9F03C-7A3D-4DC3-9DC5-22C8D3AD6590}" destId="{859CA3B1-1329-42C7-A50F-778816A30556}" srcOrd="1" destOrd="0" parTransId="{71919332-8707-4D6F-8C72-DBFD5566E2CC}" sibTransId="{15144298-E8B3-48C5-8BFC-4F17C1719710}"/>
    <dgm:cxn modelId="{A8F1411A-30DA-41A7-AAEC-16A0D0518B36}" type="presOf" srcId="{227052C2-9C0E-4C41-AE43-3DF4B085F0C9}" destId="{365B466E-39B5-4871-8AB3-DFE4C68770A5}" srcOrd="0" destOrd="0" presId="urn:microsoft.com/office/officeart/2005/8/layout/default"/>
    <dgm:cxn modelId="{55E10A2E-7ED7-4767-887B-795A2FCEA1AF}" type="presOf" srcId="{859CA3B1-1329-42C7-A50F-778816A30556}" destId="{489389B0-D0F4-401E-993A-08DB3D1CB0C7}" srcOrd="0" destOrd="0" presId="urn:microsoft.com/office/officeart/2005/8/layout/default"/>
    <dgm:cxn modelId="{D6BC293F-608A-41BE-BB3F-E44A31034CA9}" srcId="{95C9F03C-7A3D-4DC3-9DC5-22C8D3AD6590}" destId="{18F9CFFC-5540-4858-AA4F-C9E77C90CCAC}" srcOrd="0" destOrd="0" parTransId="{7C247483-7FAB-4DEA-9C7F-55485D93CC0B}" sibTransId="{48C7F0A3-BA63-4140-8A6C-B66DC3D3D438}"/>
    <dgm:cxn modelId="{F98B036B-6F32-448D-BACA-50C652692F62}" type="presOf" srcId="{18F9CFFC-5540-4858-AA4F-C9E77C90CCAC}" destId="{0BFEBC4C-563D-4111-AFFC-7E7D080EF8F6}" srcOrd="0" destOrd="0" presId="urn:microsoft.com/office/officeart/2005/8/layout/default"/>
    <dgm:cxn modelId="{FBB0A958-8552-4874-96F4-EB261642022A}" type="presOf" srcId="{95C9F03C-7A3D-4DC3-9DC5-22C8D3AD6590}" destId="{4C5ED00B-CEAF-499A-8FE7-ECBC2843E5B1}" srcOrd="0" destOrd="0" presId="urn:microsoft.com/office/officeart/2005/8/layout/default"/>
    <dgm:cxn modelId="{0FA53DD8-8D5F-4F5F-924A-2989E9F3FCD4}" srcId="{95C9F03C-7A3D-4DC3-9DC5-22C8D3AD6590}" destId="{227052C2-9C0E-4C41-AE43-3DF4B085F0C9}" srcOrd="3" destOrd="0" parTransId="{42E061E9-D609-49D0-B155-A56A09BA44B8}" sibTransId="{0AB228FD-3BDE-43A5-8E25-D535219FC32F}"/>
    <dgm:cxn modelId="{AB9EDDF0-3583-420C-B0EC-C5F248649925}" srcId="{95C9F03C-7A3D-4DC3-9DC5-22C8D3AD6590}" destId="{90AC63A6-0FE0-46C2-A5D5-A2DD5E62E2B5}" srcOrd="2" destOrd="0" parTransId="{668C5093-37A7-4606-87E5-C9578FC9A555}" sibTransId="{E00F7756-365D-4CA1-8690-DA63830A2FBA}"/>
    <dgm:cxn modelId="{191656D2-58AE-4238-967A-E75F7C2C0DE4}" type="presParOf" srcId="{4C5ED00B-CEAF-499A-8FE7-ECBC2843E5B1}" destId="{0BFEBC4C-563D-4111-AFFC-7E7D080EF8F6}" srcOrd="0" destOrd="0" presId="urn:microsoft.com/office/officeart/2005/8/layout/default"/>
    <dgm:cxn modelId="{5D697584-C9EA-41EB-B191-5C716C919B18}" type="presParOf" srcId="{4C5ED00B-CEAF-499A-8FE7-ECBC2843E5B1}" destId="{C1081BE2-A4F4-41F7-8293-77E5C5BF10D6}" srcOrd="1" destOrd="0" presId="urn:microsoft.com/office/officeart/2005/8/layout/default"/>
    <dgm:cxn modelId="{36462372-5F32-4623-A6AA-669071791170}" type="presParOf" srcId="{4C5ED00B-CEAF-499A-8FE7-ECBC2843E5B1}" destId="{489389B0-D0F4-401E-993A-08DB3D1CB0C7}" srcOrd="2" destOrd="0" presId="urn:microsoft.com/office/officeart/2005/8/layout/default"/>
    <dgm:cxn modelId="{C8BBBCC5-705F-420C-BDF7-8C22E61C5A41}" type="presParOf" srcId="{4C5ED00B-CEAF-499A-8FE7-ECBC2843E5B1}" destId="{AE52684E-D7C5-4624-B6BC-65C269A5A9CE}" srcOrd="3" destOrd="0" presId="urn:microsoft.com/office/officeart/2005/8/layout/default"/>
    <dgm:cxn modelId="{7FA331A8-D61C-4B75-9517-33CA6A794667}" type="presParOf" srcId="{4C5ED00B-CEAF-499A-8FE7-ECBC2843E5B1}" destId="{1E9D3DCC-1D4D-4248-9747-9458DB0EFFC3}" srcOrd="4" destOrd="0" presId="urn:microsoft.com/office/officeart/2005/8/layout/default"/>
    <dgm:cxn modelId="{93150296-7C90-4C79-BFD2-5B7EDC056F3B}" type="presParOf" srcId="{4C5ED00B-CEAF-499A-8FE7-ECBC2843E5B1}" destId="{8744BC3B-E085-4216-AC66-2B54A213C962}" srcOrd="5" destOrd="0" presId="urn:microsoft.com/office/officeart/2005/8/layout/default"/>
    <dgm:cxn modelId="{0EB1A6D3-1D48-4DB8-9236-07680C825452}" type="presParOf" srcId="{4C5ED00B-CEAF-499A-8FE7-ECBC2843E5B1}" destId="{365B466E-39B5-4871-8AB3-DFE4C68770A5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BF36E35-2AFA-4146-942C-1CF565BA7E10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18FC9D5-7B4D-4AB9-8364-5C2C34628FA7}">
      <dgm:prSet/>
      <dgm:spPr/>
      <dgm:t>
        <a:bodyPr/>
        <a:lstStyle/>
        <a:p>
          <a:r>
            <a:rPr lang="en-US"/>
            <a:t>Keep AE weights fixed and change only the input dataset</a:t>
          </a:r>
        </a:p>
      </dgm:t>
    </dgm:pt>
    <dgm:pt modelId="{5EA5614C-A608-40F3-A792-471801E7D1E6}" type="parTrans" cxnId="{975F57DB-B911-41B8-9EF9-ADC44DA9784D}">
      <dgm:prSet/>
      <dgm:spPr/>
      <dgm:t>
        <a:bodyPr/>
        <a:lstStyle/>
        <a:p>
          <a:endParaRPr lang="en-US"/>
        </a:p>
      </dgm:t>
    </dgm:pt>
    <dgm:pt modelId="{976FD50B-442A-451F-8B88-3282F0B44B30}" type="sibTrans" cxnId="{975F57DB-B911-41B8-9EF9-ADC44DA9784D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E4260BB9-43F9-48CA-B33F-C51640C662AB}">
      <dgm:prSet/>
      <dgm:spPr/>
      <dgm:t>
        <a:bodyPr/>
        <a:lstStyle/>
        <a:p>
          <a:r>
            <a:rPr lang="en-US"/>
            <a:t>Compute mean reconstruction error for NIH, Pediatric, CheXpert</a:t>
          </a:r>
        </a:p>
      </dgm:t>
    </dgm:pt>
    <dgm:pt modelId="{9D4EBA0C-63C9-4B3F-8EC4-CCA462BBDD63}" type="parTrans" cxnId="{9871FBA9-0CFB-4D92-AC98-F39EAF3EC8AE}">
      <dgm:prSet/>
      <dgm:spPr/>
      <dgm:t>
        <a:bodyPr/>
        <a:lstStyle/>
        <a:p>
          <a:endParaRPr lang="en-US"/>
        </a:p>
      </dgm:t>
    </dgm:pt>
    <dgm:pt modelId="{952F3263-8E85-4E3F-914E-E5A33A91CE17}" type="sibTrans" cxnId="{9871FBA9-0CFB-4D92-AC98-F39EAF3EC8AE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9751AA75-DEBF-4CD4-BA73-82B2D2EE5227}">
      <dgm:prSet/>
      <dgm:spPr/>
      <dgm:t>
        <a:bodyPr/>
        <a:lstStyle/>
        <a:p>
          <a:r>
            <a:rPr lang="en-US"/>
            <a:t>Use both NIH_Full AE and NIH_Normal AE</a:t>
          </a:r>
        </a:p>
      </dgm:t>
    </dgm:pt>
    <dgm:pt modelId="{EA52A821-8D17-4D3B-B76A-B9D6212E7CBE}" type="parTrans" cxnId="{55394234-CC4E-4A9A-96AC-5155EAAAC5AE}">
      <dgm:prSet/>
      <dgm:spPr/>
      <dgm:t>
        <a:bodyPr/>
        <a:lstStyle/>
        <a:p>
          <a:endParaRPr lang="en-US"/>
        </a:p>
      </dgm:t>
    </dgm:pt>
    <dgm:pt modelId="{151DBF2B-883E-40F6-85BE-7A56C54571F3}" type="sibTrans" cxnId="{55394234-CC4E-4A9A-96AC-5155EAAAC5AE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3F699806-7689-44B1-9A0B-6D13FA064FE9}" type="pres">
      <dgm:prSet presAssocID="{4BF36E35-2AFA-4146-942C-1CF565BA7E10}" presName="linearFlow" presStyleCnt="0">
        <dgm:presLayoutVars>
          <dgm:dir/>
          <dgm:animLvl val="lvl"/>
          <dgm:resizeHandles val="exact"/>
        </dgm:presLayoutVars>
      </dgm:prSet>
      <dgm:spPr/>
    </dgm:pt>
    <dgm:pt modelId="{7F3F0435-4BD4-4609-99A4-E199CB5650E8}" type="pres">
      <dgm:prSet presAssocID="{818FC9D5-7B4D-4AB9-8364-5C2C34628FA7}" presName="compositeNode" presStyleCnt="0"/>
      <dgm:spPr/>
    </dgm:pt>
    <dgm:pt modelId="{0862525C-0F91-489D-BEAF-EA857DE0C0DE}" type="pres">
      <dgm:prSet presAssocID="{818FC9D5-7B4D-4AB9-8364-5C2C34628FA7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9173C48C-62B6-47BD-928D-2B47477F186B}" type="pres">
      <dgm:prSet presAssocID="{818FC9D5-7B4D-4AB9-8364-5C2C34628FA7}" presName="parSh" presStyleCnt="0"/>
      <dgm:spPr/>
    </dgm:pt>
    <dgm:pt modelId="{FBABC660-7042-40CE-B2E0-23AC817F5D53}" type="pres">
      <dgm:prSet presAssocID="{818FC9D5-7B4D-4AB9-8364-5C2C34628FA7}" presName="lineNode" presStyleLbl="alignAccFollowNode1" presStyleIdx="0" presStyleCnt="9"/>
      <dgm:spPr/>
    </dgm:pt>
    <dgm:pt modelId="{CD956A00-E9E7-454B-BBEA-25999FD8E106}" type="pres">
      <dgm:prSet presAssocID="{818FC9D5-7B4D-4AB9-8364-5C2C34628FA7}" presName="lineArrowNode" presStyleLbl="alignAccFollowNode1" presStyleIdx="1" presStyleCnt="9"/>
      <dgm:spPr/>
    </dgm:pt>
    <dgm:pt modelId="{D907B498-307B-45E0-BC3D-BA7793325E0E}" type="pres">
      <dgm:prSet presAssocID="{976FD50B-442A-451F-8B88-3282F0B44B30}" presName="sibTransNodeCircle" presStyleLbl="alignNode1" presStyleIdx="0" presStyleCnt="3">
        <dgm:presLayoutVars>
          <dgm:chMax val="0"/>
          <dgm:bulletEnabled/>
        </dgm:presLayoutVars>
      </dgm:prSet>
      <dgm:spPr/>
    </dgm:pt>
    <dgm:pt modelId="{0BAF2672-F903-41FD-9324-AA8F55A908D6}" type="pres">
      <dgm:prSet presAssocID="{976FD50B-442A-451F-8B88-3282F0B44B30}" presName="spacerBetweenCircleAndCallout" presStyleCnt="0">
        <dgm:presLayoutVars/>
      </dgm:prSet>
      <dgm:spPr/>
    </dgm:pt>
    <dgm:pt modelId="{F05340C7-CE2C-424C-9A54-1FD1DA067DA0}" type="pres">
      <dgm:prSet presAssocID="{818FC9D5-7B4D-4AB9-8364-5C2C34628FA7}" presName="nodeText" presStyleLbl="alignAccFollowNode1" presStyleIdx="2" presStyleCnt="9">
        <dgm:presLayoutVars>
          <dgm:bulletEnabled val="1"/>
        </dgm:presLayoutVars>
      </dgm:prSet>
      <dgm:spPr/>
    </dgm:pt>
    <dgm:pt modelId="{63AFF502-7FAB-4487-8FBD-16C5B5F982BE}" type="pres">
      <dgm:prSet presAssocID="{976FD50B-442A-451F-8B88-3282F0B44B30}" presName="sibTransComposite" presStyleCnt="0"/>
      <dgm:spPr/>
    </dgm:pt>
    <dgm:pt modelId="{14A5D1D3-BF82-4FD7-9870-FEE03DF57A36}" type="pres">
      <dgm:prSet presAssocID="{E4260BB9-43F9-48CA-B33F-C51640C662AB}" presName="compositeNode" presStyleCnt="0"/>
      <dgm:spPr/>
    </dgm:pt>
    <dgm:pt modelId="{F3CA00CF-C897-40A4-80AC-79B378378104}" type="pres">
      <dgm:prSet presAssocID="{E4260BB9-43F9-48CA-B33F-C51640C662AB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B703C64C-9EA5-406F-9919-666E0E7694B9}" type="pres">
      <dgm:prSet presAssocID="{E4260BB9-43F9-48CA-B33F-C51640C662AB}" presName="parSh" presStyleCnt="0"/>
      <dgm:spPr/>
    </dgm:pt>
    <dgm:pt modelId="{88798583-C0DA-40DD-BA9A-6AD0DEA953F1}" type="pres">
      <dgm:prSet presAssocID="{E4260BB9-43F9-48CA-B33F-C51640C662AB}" presName="lineNode" presStyleLbl="alignAccFollowNode1" presStyleIdx="3" presStyleCnt="9"/>
      <dgm:spPr/>
    </dgm:pt>
    <dgm:pt modelId="{6B7A2776-EF12-44C2-80B6-7A2B0AA6888A}" type="pres">
      <dgm:prSet presAssocID="{E4260BB9-43F9-48CA-B33F-C51640C662AB}" presName="lineArrowNode" presStyleLbl="alignAccFollowNode1" presStyleIdx="4" presStyleCnt="9"/>
      <dgm:spPr/>
    </dgm:pt>
    <dgm:pt modelId="{0244298B-3F38-4466-8504-CF9972ECDD22}" type="pres">
      <dgm:prSet presAssocID="{952F3263-8E85-4E3F-914E-E5A33A91CE17}" presName="sibTransNodeCircle" presStyleLbl="alignNode1" presStyleIdx="1" presStyleCnt="3">
        <dgm:presLayoutVars>
          <dgm:chMax val="0"/>
          <dgm:bulletEnabled/>
        </dgm:presLayoutVars>
      </dgm:prSet>
      <dgm:spPr/>
    </dgm:pt>
    <dgm:pt modelId="{A24C11FB-3ECA-458F-87EE-D683DDE5DFD9}" type="pres">
      <dgm:prSet presAssocID="{952F3263-8E85-4E3F-914E-E5A33A91CE17}" presName="spacerBetweenCircleAndCallout" presStyleCnt="0">
        <dgm:presLayoutVars/>
      </dgm:prSet>
      <dgm:spPr/>
    </dgm:pt>
    <dgm:pt modelId="{B3FC9BBE-8F1F-4661-9967-E001BEDA4002}" type="pres">
      <dgm:prSet presAssocID="{E4260BB9-43F9-48CA-B33F-C51640C662AB}" presName="nodeText" presStyleLbl="alignAccFollowNode1" presStyleIdx="5" presStyleCnt="9">
        <dgm:presLayoutVars>
          <dgm:bulletEnabled val="1"/>
        </dgm:presLayoutVars>
      </dgm:prSet>
      <dgm:spPr/>
    </dgm:pt>
    <dgm:pt modelId="{414F8FFF-EFA0-450A-BC59-DB2F0DC90496}" type="pres">
      <dgm:prSet presAssocID="{952F3263-8E85-4E3F-914E-E5A33A91CE17}" presName="sibTransComposite" presStyleCnt="0"/>
      <dgm:spPr/>
    </dgm:pt>
    <dgm:pt modelId="{7C569A88-300D-44F2-809F-90896296E765}" type="pres">
      <dgm:prSet presAssocID="{9751AA75-DEBF-4CD4-BA73-82B2D2EE5227}" presName="compositeNode" presStyleCnt="0"/>
      <dgm:spPr/>
    </dgm:pt>
    <dgm:pt modelId="{0372FCB0-130C-4C29-9319-144E5BC98507}" type="pres">
      <dgm:prSet presAssocID="{9751AA75-DEBF-4CD4-BA73-82B2D2EE5227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0AC1742-01E7-4849-B684-C37C8F1C7BF0}" type="pres">
      <dgm:prSet presAssocID="{9751AA75-DEBF-4CD4-BA73-82B2D2EE5227}" presName="parSh" presStyleCnt="0"/>
      <dgm:spPr/>
    </dgm:pt>
    <dgm:pt modelId="{4EB146F9-371B-4C88-ACA1-F01594BABD7D}" type="pres">
      <dgm:prSet presAssocID="{9751AA75-DEBF-4CD4-BA73-82B2D2EE5227}" presName="lineNode" presStyleLbl="alignAccFollowNode1" presStyleIdx="6" presStyleCnt="9"/>
      <dgm:spPr/>
    </dgm:pt>
    <dgm:pt modelId="{6A0B8352-49DF-4BF9-97FA-5447E835D944}" type="pres">
      <dgm:prSet presAssocID="{9751AA75-DEBF-4CD4-BA73-82B2D2EE5227}" presName="lineArrowNode" presStyleLbl="alignAccFollowNode1" presStyleIdx="7" presStyleCnt="9"/>
      <dgm:spPr/>
    </dgm:pt>
    <dgm:pt modelId="{B96A4452-292D-4375-8F0E-DBB8925757CD}" type="pres">
      <dgm:prSet presAssocID="{151DBF2B-883E-40F6-85BE-7A56C54571F3}" presName="sibTransNodeCircle" presStyleLbl="alignNode1" presStyleIdx="2" presStyleCnt="3">
        <dgm:presLayoutVars>
          <dgm:chMax val="0"/>
          <dgm:bulletEnabled/>
        </dgm:presLayoutVars>
      </dgm:prSet>
      <dgm:spPr/>
    </dgm:pt>
    <dgm:pt modelId="{7687C0CA-B466-4952-8768-BD4BD9669A9A}" type="pres">
      <dgm:prSet presAssocID="{151DBF2B-883E-40F6-85BE-7A56C54571F3}" presName="spacerBetweenCircleAndCallout" presStyleCnt="0">
        <dgm:presLayoutVars/>
      </dgm:prSet>
      <dgm:spPr/>
    </dgm:pt>
    <dgm:pt modelId="{496FFF64-60CC-451E-A173-FF373A5DB047}" type="pres">
      <dgm:prSet presAssocID="{9751AA75-DEBF-4CD4-BA73-82B2D2EE5227}" presName="nodeText" presStyleLbl="alignAccFollowNode1" presStyleIdx="8" presStyleCnt="9">
        <dgm:presLayoutVars>
          <dgm:bulletEnabled val="1"/>
        </dgm:presLayoutVars>
      </dgm:prSet>
      <dgm:spPr/>
    </dgm:pt>
  </dgm:ptLst>
  <dgm:cxnLst>
    <dgm:cxn modelId="{22E64D0F-4524-43CD-AC23-DAA989F216B1}" type="presOf" srcId="{818FC9D5-7B4D-4AB9-8364-5C2C34628FA7}" destId="{F05340C7-CE2C-424C-9A54-1FD1DA067DA0}" srcOrd="0" destOrd="0" presId="urn:microsoft.com/office/officeart/2016/7/layout/LinearArrowProcessNumbered"/>
    <dgm:cxn modelId="{7821F911-D114-4B7B-9A42-DC4626C77C23}" type="presOf" srcId="{E4260BB9-43F9-48CA-B33F-C51640C662AB}" destId="{B3FC9BBE-8F1F-4661-9967-E001BEDA4002}" srcOrd="0" destOrd="0" presId="urn:microsoft.com/office/officeart/2016/7/layout/LinearArrowProcessNumbered"/>
    <dgm:cxn modelId="{FD2D6C25-3CA9-40D6-96DF-1097D722538F}" type="presOf" srcId="{952F3263-8E85-4E3F-914E-E5A33A91CE17}" destId="{0244298B-3F38-4466-8504-CF9972ECDD22}" srcOrd="0" destOrd="0" presId="urn:microsoft.com/office/officeart/2016/7/layout/LinearArrowProcessNumbered"/>
    <dgm:cxn modelId="{55394234-CC4E-4A9A-96AC-5155EAAAC5AE}" srcId="{4BF36E35-2AFA-4146-942C-1CF565BA7E10}" destId="{9751AA75-DEBF-4CD4-BA73-82B2D2EE5227}" srcOrd="2" destOrd="0" parTransId="{EA52A821-8D17-4D3B-B76A-B9D6212E7CBE}" sibTransId="{151DBF2B-883E-40F6-85BE-7A56C54571F3}"/>
    <dgm:cxn modelId="{AB1E6638-3BC4-4AD8-95F4-4EF8A8A79C99}" type="presOf" srcId="{4BF36E35-2AFA-4146-942C-1CF565BA7E10}" destId="{3F699806-7689-44B1-9A0B-6D13FA064FE9}" srcOrd="0" destOrd="0" presId="urn:microsoft.com/office/officeart/2016/7/layout/LinearArrowProcessNumbered"/>
    <dgm:cxn modelId="{8D6C4F6B-CBC1-4F8D-88E3-B7DFABB841BA}" type="presOf" srcId="{151DBF2B-883E-40F6-85BE-7A56C54571F3}" destId="{B96A4452-292D-4375-8F0E-DBB8925757CD}" srcOrd="0" destOrd="0" presId="urn:microsoft.com/office/officeart/2016/7/layout/LinearArrowProcessNumbered"/>
    <dgm:cxn modelId="{6D5D6970-C179-4E33-9E7E-45583F6481E3}" type="presOf" srcId="{9751AA75-DEBF-4CD4-BA73-82B2D2EE5227}" destId="{496FFF64-60CC-451E-A173-FF373A5DB047}" srcOrd="0" destOrd="0" presId="urn:microsoft.com/office/officeart/2016/7/layout/LinearArrowProcessNumbered"/>
    <dgm:cxn modelId="{9871FBA9-0CFB-4D92-AC98-F39EAF3EC8AE}" srcId="{4BF36E35-2AFA-4146-942C-1CF565BA7E10}" destId="{E4260BB9-43F9-48CA-B33F-C51640C662AB}" srcOrd="1" destOrd="0" parTransId="{9D4EBA0C-63C9-4B3F-8EC4-CCA462BBDD63}" sibTransId="{952F3263-8E85-4E3F-914E-E5A33A91CE17}"/>
    <dgm:cxn modelId="{B19FB4D4-C322-4C27-9E4B-FB5A079047A7}" type="presOf" srcId="{976FD50B-442A-451F-8B88-3282F0B44B30}" destId="{D907B498-307B-45E0-BC3D-BA7793325E0E}" srcOrd="0" destOrd="0" presId="urn:microsoft.com/office/officeart/2016/7/layout/LinearArrowProcessNumbered"/>
    <dgm:cxn modelId="{975F57DB-B911-41B8-9EF9-ADC44DA9784D}" srcId="{4BF36E35-2AFA-4146-942C-1CF565BA7E10}" destId="{818FC9D5-7B4D-4AB9-8364-5C2C34628FA7}" srcOrd="0" destOrd="0" parTransId="{5EA5614C-A608-40F3-A792-471801E7D1E6}" sibTransId="{976FD50B-442A-451F-8B88-3282F0B44B30}"/>
    <dgm:cxn modelId="{759A0C2A-6E56-491C-8C67-AED5BAA5CED2}" type="presParOf" srcId="{3F699806-7689-44B1-9A0B-6D13FA064FE9}" destId="{7F3F0435-4BD4-4609-99A4-E199CB5650E8}" srcOrd="0" destOrd="0" presId="urn:microsoft.com/office/officeart/2016/7/layout/LinearArrowProcessNumbered"/>
    <dgm:cxn modelId="{A2FE55AB-C429-4122-A911-65695C173857}" type="presParOf" srcId="{7F3F0435-4BD4-4609-99A4-E199CB5650E8}" destId="{0862525C-0F91-489D-BEAF-EA857DE0C0DE}" srcOrd="0" destOrd="0" presId="urn:microsoft.com/office/officeart/2016/7/layout/LinearArrowProcessNumbered"/>
    <dgm:cxn modelId="{CB69C2FC-993D-498E-996E-ACD87CD84ABD}" type="presParOf" srcId="{7F3F0435-4BD4-4609-99A4-E199CB5650E8}" destId="{9173C48C-62B6-47BD-928D-2B47477F186B}" srcOrd="1" destOrd="0" presId="urn:microsoft.com/office/officeart/2016/7/layout/LinearArrowProcessNumbered"/>
    <dgm:cxn modelId="{9BD5CDA4-66FF-4C03-9564-C96DD9E86968}" type="presParOf" srcId="{9173C48C-62B6-47BD-928D-2B47477F186B}" destId="{FBABC660-7042-40CE-B2E0-23AC817F5D53}" srcOrd="0" destOrd="0" presId="urn:microsoft.com/office/officeart/2016/7/layout/LinearArrowProcessNumbered"/>
    <dgm:cxn modelId="{827A7838-5DB7-47E9-8C66-F1D4C1713A04}" type="presParOf" srcId="{9173C48C-62B6-47BD-928D-2B47477F186B}" destId="{CD956A00-E9E7-454B-BBEA-25999FD8E106}" srcOrd="1" destOrd="0" presId="urn:microsoft.com/office/officeart/2016/7/layout/LinearArrowProcessNumbered"/>
    <dgm:cxn modelId="{9594FCDC-0C47-4868-B564-FA5CF9BC8860}" type="presParOf" srcId="{9173C48C-62B6-47BD-928D-2B47477F186B}" destId="{D907B498-307B-45E0-BC3D-BA7793325E0E}" srcOrd="2" destOrd="0" presId="urn:microsoft.com/office/officeart/2016/7/layout/LinearArrowProcessNumbered"/>
    <dgm:cxn modelId="{713D6242-AE08-4795-8901-9F7E74681096}" type="presParOf" srcId="{9173C48C-62B6-47BD-928D-2B47477F186B}" destId="{0BAF2672-F903-41FD-9324-AA8F55A908D6}" srcOrd="3" destOrd="0" presId="urn:microsoft.com/office/officeart/2016/7/layout/LinearArrowProcessNumbered"/>
    <dgm:cxn modelId="{DCC3AFAB-0E01-4A4B-BB14-417AE6589DAD}" type="presParOf" srcId="{7F3F0435-4BD4-4609-99A4-E199CB5650E8}" destId="{F05340C7-CE2C-424C-9A54-1FD1DA067DA0}" srcOrd="2" destOrd="0" presId="urn:microsoft.com/office/officeart/2016/7/layout/LinearArrowProcessNumbered"/>
    <dgm:cxn modelId="{F4038A1E-3008-435F-9A8E-F436B981EC53}" type="presParOf" srcId="{3F699806-7689-44B1-9A0B-6D13FA064FE9}" destId="{63AFF502-7FAB-4487-8FBD-16C5B5F982BE}" srcOrd="1" destOrd="0" presId="urn:microsoft.com/office/officeart/2016/7/layout/LinearArrowProcessNumbered"/>
    <dgm:cxn modelId="{CB3C82CE-7E55-4A9E-AD8E-BA000E18B55D}" type="presParOf" srcId="{3F699806-7689-44B1-9A0B-6D13FA064FE9}" destId="{14A5D1D3-BF82-4FD7-9870-FEE03DF57A36}" srcOrd="2" destOrd="0" presId="urn:microsoft.com/office/officeart/2016/7/layout/LinearArrowProcessNumbered"/>
    <dgm:cxn modelId="{F20BE0B8-A703-43B0-B034-CFAF2D7CA08A}" type="presParOf" srcId="{14A5D1D3-BF82-4FD7-9870-FEE03DF57A36}" destId="{F3CA00CF-C897-40A4-80AC-79B378378104}" srcOrd="0" destOrd="0" presId="urn:microsoft.com/office/officeart/2016/7/layout/LinearArrowProcessNumbered"/>
    <dgm:cxn modelId="{01BD5013-5AFC-4EE2-951F-14A80A6CBAFF}" type="presParOf" srcId="{14A5D1D3-BF82-4FD7-9870-FEE03DF57A36}" destId="{B703C64C-9EA5-406F-9919-666E0E7694B9}" srcOrd="1" destOrd="0" presId="urn:microsoft.com/office/officeart/2016/7/layout/LinearArrowProcessNumbered"/>
    <dgm:cxn modelId="{6079C21A-A171-4AF7-AFBE-1EB3B5D143D2}" type="presParOf" srcId="{B703C64C-9EA5-406F-9919-666E0E7694B9}" destId="{88798583-C0DA-40DD-BA9A-6AD0DEA953F1}" srcOrd="0" destOrd="0" presId="urn:microsoft.com/office/officeart/2016/7/layout/LinearArrowProcessNumbered"/>
    <dgm:cxn modelId="{9B0AFF4F-8D48-44B8-9816-98756AA51201}" type="presParOf" srcId="{B703C64C-9EA5-406F-9919-666E0E7694B9}" destId="{6B7A2776-EF12-44C2-80B6-7A2B0AA6888A}" srcOrd="1" destOrd="0" presId="urn:microsoft.com/office/officeart/2016/7/layout/LinearArrowProcessNumbered"/>
    <dgm:cxn modelId="{F73CB37F-7516-4D00-8DF3-9857DBF4B5EC}" type="presParOf" srcId="{B703C64C-9EA5-406F-9919-666E0E7694B9}" destId="{0244298B-3F38-4466-8504-CF9972ECDD22}" srcOrd="2" destOrd="0" presId="urn:microsoft.com/office/officeart/2016/7/layout/LinearArrowProcessNumbered"/>
    <dgm:cxn modelId="{A3FF25A0-EA2F-4607-A9BC-A7DD1CE81596}" type="presParOf" srcId="{B703C64C-9EA5-406F-9919-666E0E7694B9}" destId="{A24C11FB-3ECA-458F-87EE-D683DDE5DFD9}" srcOrd="3" destOrd="0" presId="urn:microsoft.com/office/officeart/2016/7/layout/LinearArrowProcessNumbered"/>
    <dgm:cxn modelId="{8A71AFB8-E757-4814-8BE9-FB8ACC639BF6}" type="presParOf" srcId="{14A5D1D3-BF82-4FD7-9870-FEE03DF57A36}" destId="{B3FC9BBE-8F1F-4661-9967-E001BEDA4002}" srcOrd="2" destOrd="0" presId="urn:microsoft.com/office/officeart/2016/7/layout/LinearArrowProcessNumbered"/>
    <dgm:cxn modelId="{9EA19201-8ABD-4177-91B5-047C4308E48C}" type="presParOf" srcId="{3F699806-7689-44B1-9A0B-6D13FA064FE9}" destId="{414F8FFF-EFA0-450A-BC59-DB2F0DC90496}" srcOrd="3" destOrd="0" presId="urn:microsoft.com/office/officeart/2016/7/layout/LinearArrowProcessNumbered"/>
    <dgm:cxn modelId="{2BDA559F-A3D6-46F2-A45C-2B0EA83C6AA0}" type="presParOf" srcId="{3F699806-7689-44B1-9A0B-6D13FA064FE9}" destId="{7C569A88-300D-44F2-809F-90896296E765}" srcOrd="4" destOrd="0" presId="urn:microsoft.com/office/officeart/2016/7/layout/LinearArrowProcessNumbered"/>
    <dgm:cxn modelId="{B1C1F5B0-4854-4457-95E7-50638F027DB7}" type="presParOf" srcId="{7C569A88-300D-44F2-809F-90896296E765}" destId="{0372FCB0-130C-4C29-9319-144E5BC98507}" srcOrd="0" destOrd="0" presId="urn:microsoft.com/office/officeart/2016/7/layout/LinearArrowProcessNumbered"/>
    <dgm:cxn modelId="{940ABD4F-5989-4B73-B790-3DFEFD1AEB91}" type="presParOf" srcId="{7C569A88-300D-44F2-809F-90896296E765}" destId="{10AC1742-01E7-4849-B684-C37C8F1C7BF0}" srcOrd="1" destOrd="0" presId="urn:microsoft.com/office/officeart/2016/7/layout/LinearArrowProcessNumbered"/>
    <dgm:cxn modelId="{B905AE55-B200-4C58-9C1E-8D7B61447CBD}" type="presParOf" srcId="{10AC1742-01E7-4849-B684-C37C8F1C7BF0}" destId="{4EB146F9-371B-4C88-ACA1-F01594BABD7D}" srcOrd="0" destOrd="0" presId="urn:microsoft.com/office/officeart/2016/7/layout/LinearArrowProcessNumbered"/>
    <dgm:cxn modelId="{3BFF4364-3A39-4952-8696-E7A65FF0C046}" type="presParOf" srcId="{10AC1742-01E7-4849-B684-C37C8F1C7BF0}" destId="{6A0B8352-49DF-4BF9-97FA-5447E835D944}" srcOrd="1" destOrd="0" presId="urn:microsoft.com/office/officeart/2016/7/layout/LinearArrowProcessNumbered"/>
    <dgm:cxn modelId="{B6002740-FD52-488B-969D-D1515159B8C0}" type="presParOf" srcId="{10AC1742-01E7-4849-B684-C37C8F1C7BF0}" destId="{B96A4452-292D-4375-8F0E-DBB8925757CD}" srcOrd="2" destOrd="0" presId="urn:microsoft.com/office/officeart/2016/7/layout/LinearArrowProcessNumbered"/>
    <dgm:cxn modelId="{3F0F20D9-89F2-46CC-81DA-2CD6D58ED3E6}" type="presParOf" srcId="{10AC1742-01E7-4849-B684-C37C8F1C7BF0}" destId="{7687C0CA-B466-4952-8768-BD4BD9669A9A}" srcOrd="3" destOrd="0" presId="urn:microsoft.com/office/officeart/2016/7/layout/LinearArrowProcessNumbered"/>
    <dgm:cxn modelId="{B4A3206D-69BC-4B1E-A1A7-A12A1D2DDB54}" type="presParOf" srcId="{7C569A88-300D-44F2-809F-90896296E765}" destId="{496FFF64-60CC-451E-A173-FF373A5DB047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E0A3F8E-5B9C-4300-8744-B638BF943A3B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836A596-02DF-4DFF-B47D-D70306C2B6A4}">
      <dgm:prSet/>
      <dgm:spPr/>
      <dgm:t>
        <a:bodyPr/>
        <a:lstStyle/>
        <a:p>
          <a:r>
            <a:rPr lang="en-US"/>
            <a:t>NIH_Full AE: Pediatric ≈ +114% error vs NIH baseline</a:t>
          </a:r>
        </a:p>
      </dgm:t>
    </dgm:pt>
    <dgm:pt modelId="{B64A9127-411C-482D-ADE2-AA58EE8BE59B}" type="parTrans" cxnId="{94A8BBBD-D69A-493E-8C8A-9DAD6F8DF820}">
      <dgm:prSet/>
      <dgm:spPr/>
      <dgm:t>
        <a:bodyPr/>
        <a:lstStyle/>
        <a:p>
          <a:endParaRPr lang="en-US"/>
        </a:p>
      </dgm:t>
    </dgm:pt>
    <dgm:pt modelId="{9D9C0586-08B3-4AAB-B468-B9D70F1B1D4A}" type="sibTrans" cxnId="{94A8BBBD-D69A-493E-8C8A-9DAD6F8DF820}">
      <dgm:prSet/>
      <dgm:spPr/>
      <dgm:t>
        <a:bodyPr/>
        <a:lstStyle/>
        <a:p>
          <a:endParaRPr lang="en-US"/>
        </a:p>
      </dgm:t>
    </dgm:pt>
    <dgm:pt modelId="{0C7EBCFA-A0C6-4501-928E-8AA4EE777C56}">
      <dgm:prSet/>
      <dgm:spPr/>
      <dgm:t>
        <a:bodyPr/>
        <a:lstStyle/>
        <a:p>
          <a:r>
            <a:rPr lang="en-US"/>
            <a:t>NIH_Full AE: CheXpert ≈ +218% error vs NIH baseline</a:t>
          </a:r>
        </a:p>
      </dgm:t>
    </dgm:pt>
    <dgm:pt modelId="{EDDEF99D-FA2B-4BDD-8916-AE2E92282E57}" type="parTrans" cxnId="{6980EB19-CC42-40D6-8755-0F8CACECF4AF}">
      <dgm:prSet/>
      <dgm:spPr/>
      <dgm:t>
        <a:bodyPr/>
        <a:lstStyle/>
        <a:p>
          <a:endParaRPr lang="en-US"/>
        </a:p>
      </dgm:t>
    </dgm:pt>
    <dgm:pt modelId="{911FB1EE-4815-439C-9469-0AC187C91336}" type="sibTrans" cxnId="{6980EB19-CC42-40D6-8755-0F8CACECF4AF}">
      <dgm:prSet/>
      <dgm:spPr/>
      <dgm:t>
        <a:bodyPr/>
        <a:lstStyle/>
        <a:p>
          <a:endParaRPr lang="en-US"/>
        </a:p>
      </dgm:t>
    </dgm:pt>
    <dgm:pt modelId="{ABB81264-BAC7-490A-A375-76DC87C8B430}">
      <dgm:prSet/>
      <dgm:spPr/>
      <dgm:t>
        <a:bodyPr/>
        <a:lstStyle/>
        <a:p>
          <a:r>
            <a:rPr lang="en-US"/>
            <a:t>NIH_Normal AE shows an even stronger separation</a:t>
          </a:r>
        </a:p>
      </dgm:t>
    </dgm:pt>
    <dgm:pt modelId="{5B5B0DA1-EB31-48D3-9191-56D02D835821}" type="parTrans" cxnId="{29BF08C9-52B1-4EC8-8212-829FB880B4CA}">
      <dgm:prSet/>
      <dgm:spPr/>
      <dgm:t>
        <a:bodyPr/>
        <a:lstStyle/>
        <a:p>
          <a:endParaRPr lang="en-US"/>
        </a:p>
      </dgm:t>
    </dgm:pt>
    <dgm:pt modelId="{E4C1FEA3-302A-45EA-B91C-F133874F63A9}" type="sibTrans" cxnId="{29BF08C9-52B1-4EC8-8212-829FB880B4CA}">
      <dgm:prSet/>
      <dgm:spPr/>
      <dgm:t>
        <a:bodyPr/>
        <a:lstStyle/>
        <a:p>
          <a:endParaRPr lang="en-US"/>
        </a:p>
      </dgm:t>
    </dgm:pt>
    <dgm:pt modelId="{D467D1B3-F87E-45A3-A9D5-7D19642F0F68}">
      <dgm:prSet/>
      <dgm:spPr/>
      <dgm:t>
        <a:bodyPr/>
        <a:lstStyle/>
        <a:p>
          <a:r>
            <a:rPr lang="en-US"/>
            <a:t>All differences highly significant (non‑parametric tests, p &lt; 0.001)</a:t>
          </a:r>
        </a:p>
      </dgm:t>
    </dgm:pt>
    <dgm:pt modelId="{CAD3F19F-151D-4DB3-9C3E-6DB59DDD6543}" type="parTrans" cxnId="{D89B13C3-AFAD-41AA-9BA8-C3BA461C5BE7}">
      <dgm:prSet/>
      <dgm:spPr/>
      <dgm:t>
        <a:bodyPr/>
        <a:lstStyle/>
        <a:p>
          <a:endParaRPr lang="en-US"/>
        </a:p>
      </dgm:t>
    </dgm:pt>
    <dgm:pt modelId="{2AB0BC8F-21DF-4C97-B228-FAD452D52423}" type="sibTrans" cxnId="{D89B13C3-AFAD-41AA-9BA8-C3BA461C5BE7}">
      <dgm:prSet/>
      <dgm:spPr/>
      <dgm:t>
        <a:bodyPr/>
        <a:lstStyle/>
        <a:p>
          <a:endParaRPr lang="en-US"/>
        </a:p>
      </dgm:t>
    </dgm:pt>
    <dgm:pt modelId="{8B400EF9-CBB5-4C40-922B-1656CBB9015B}" type="pres">
      <dgm:prSet presAssocID="{DE0A3F8E-5B9C-4300-8744-B638BF943A3B}" presName="vert0" presStyleCnt="0">
        <dgm:presLayoutVars>
          <dgm:dir/>
          <dgm:animOne val="branch"/>
          <dgm:animLvl val="lvl"/>
        </dgm:presLayoutVars>
      </dgm:prSet>
      <dgm:spPr/>
    </dgm:pt>
    <dgm:pt modelId="{DB5A62F9-E803-4B27-86A7-2254A7EF3356}" type="pres">
      <dgm:prSet presAssocID="{4836A596-02DF-4DFF-B47D-D70306C2B6A4}" presName="thickLine" presStyleLbl="alignNode1" presStyleIdx="0" presStyleCnt="4"/>
      <dgm:spPr/>
    </dgm:pt>
    <dgm:pt modelId="{0EC7094B-5291-4FCD-878B-3B0C235BDB6E}" type="pres">
      <dgm:prSet presAssocID="{4836A596-02DF-4DFF-B47D-D70306C2B6A4}" presName="horz1" presStyleCnt="0"/>
      <dgm:spPr/>
    </dgm:pt>
    <dgm:pt modelId="{8BA27145-DA9C-437B-8848-243C4AD659EC}" type="pres">
      <dgm:prSet presAssocID="{4836A596-02DF-4DFF-B47D-D70306C2B6A4}" presName="tx1" presStyleLbl="revTx" presStyleIdx="0" presStyleCnt="4"/>
      <dgm:spPr/>
    </dgm:pt>
    <dgm:pt modelId="{EBEFEAD9-F85C-43FA-93BF-01FA8DE8E88F}" type="pres">
      <dgm:prSet presAssocID="{4836A596-02DF-4DFF-B47D-D70306C2B6A4}" presName="vert1" presStyleCnt="0"/>
      <dgm:spPr/>
    </dgm:pt>
    <dgm:pt modelId="{43586F2A-7868-4B1F-ADE6-D6E99D091C42}" type="pres">
      <dgm:prSet presAssocID="{0C7EBCFA-A0C6-4501-928E-8AA4EE777C56}" presName="thickLine" presStyleLbl="alignNode1" presStyleIdx="1" presStyleCnt="4"/>
      <dgm:spPr/>
    </dgm:pt>
    <dgm:pt modelId="{5D885A65-E50F-4A72-B32B-F0DD345CC055}" type="pres">
      <dgm:prSet presAssocID="{0C7EBCFA-A0C6-4501-928E-8AA4EE777C56}" presName="horz1" presStyleCnt="0"/>
      <dgm:spPr/>
    </dgm:pt>
    <dgm:pt modelId="{08DE54AF-B23E-49F7-9DED-4252CAA2C9AE}" type="pres">
      <dgm:prSet presAssocID="{0C7EBCFA-A0C6-4501-928E-8AA4EE777C56}" presName="tx1" presStyleLbl="revTx" presStyleIdx="1" presStyleCnt="4"/>
      <dgm:spPr/>
    </dgm:pt>
    <dgm:pt modelId="{55CA1740-0209-4EE4-9660-23943CA91094}" type="pres">
      <dgm:prSet presAssocID="{0C7EBCFA-A0C6-4501-928E-8AA4EE777C56}" presName="vert1" presStyleCnt="0"/>
      <dgm:spPr/>
    </dgm:pt>
    <dgm:pt modelId="{0D4F458C-696A-41EF-83D1-005EEF15AB21}" type="pres">
      <dgm:prSet presAssocID="{ABB81264-BAC7-490A-A375-76DC87C8B430}" presName="thickLine" presStyleLbl="alignNode1" presStyleIdx="2" presStyleCnt="4"/>
      <dgm:spPr/>
    </dgm:pt>
    <dgm:pt modelId="{602473BF-8ECC-48E6-9BCC-8AB1C43D62A0}" type="pres">
      <dgm:prSet presAssocID="{ABB81264-BAC7-490A-A375-76DC87C8B430}" presName="horz1" presStyleCnt="0"/>
      <dgm:spPr/>
    </dgm:pt>
    <dgm:pt modelId="{C89192E6-8D15-4D8E-A022-FBC4257CD747}" type="pres">
      <dgm:prSet presAssocID="{ABB81264-BAC7-490A-A375-76DC87C8B430}" presName="tx1" presStyleLbl="revTx" presStyleIdx="2" presStyleCnt="4"/>
      <dgm:spPr/>
    </dgm:pt>
    <dgm:pt modelId="{0F9E81B8-0002-4469-862A-A4D2016388F6}" type="pres">
      <dgm:prSet presAssocID="{ABB81264-BAC7-490A-A375-76DC87C8B430}" presName="vert1" presStyleCnt="0"/>
      <dgm:spPr/>
    </dgm:pt>
    <dgm:pt modelId="{DFDA244A-123A-4857-A2F8-DC9F4A038ABA}" type="pres">
      <dgm:prSet presAssocID="{D467D1B3-F87E-45A3-A9D5-7D19642F0F68}" presName="thickLine" presStyleLbl="alignNode1" presStyleIdx="3" presStyleCnt="4"/>
      <dgm:spPr/>
    </dgm:pt>
    <dgm:pt modelId="{C3FE013C-DD51-4E58-9004-09DAE9C9C44A}" type="pres">
      <dgm:prSet presAssocID="{D467D1B3-F87E-45A3-A9D5-7D19642F0F68}" presName="horz1" presStyleCnt="0"/>
      <dgm:spPr/>
    </dgm:pt>
    <dgm:pt modelId="{260DA10E-68D7-40EE-BFC2-E264566E6AAD}" type="pres">
      <dgm:prSet presAssocID="{D467D1B3-F87E-45A3-A9D5-7D19642F0F68}" presName="tx1" presStyleLbl="revTx" presStyleIdx="3" presStyleCnt="4"/>
      <dgm:spPr/>
    </dgm:pt>
    <dgm:pt modelId="{191DF517-BEED-413E-9620-01328E93B015}" type="pres">
      <dgm:prSet presAssocID="{D467D1B3-F87E-45A3-A9D5-7D19642F0F68}" presName="vert1" presStyleCnt="0"/>
      <dgm:spPr/>
    </dgm:pt>
  </dgm:ptLst>
  <dgm:cxnLst>
    <dgm:cxn modelId="{65095601-3545-4A4D-9BD6-2BABF7CB36DE}" type="presOf" srcId="{4836A596-02DF-4DFF-B47D-D70306C2B6A4}" destId="{8BA27145-DA9C-437B-8848-243C4AD659EC}" srcOrd="0" destOrd="0" presId="urn:microsoft.com/office/officeart/2008/layout/LinedList"/>
    <dgm:cxn modelId="{61AFE705-CEC6-4B68-8D5E-F2E7F9E1AE81}" type="presOf" srcId="{ABB81264-BAC7-490A-A375-76DC87C8B430}" destId="{C89192E6-8D15-4D8E-A022-FBC4257CD747}" srcOrd="0" destOrd="0" presId="urn:microsoft.com/office/officeart/2008/layout/LinedList"/>
    <dgm:cxn modelId="{6980EB19-CC42-40D6-8755-0F8CACECF4AF}" srcId="{DE0A3F8E-5B9C-4300-8744-B638BF943A3B}" destId="{0C7EBCFA-A0C6-4501-928E-8AA4EE777C56}" srcOrd="1" destOrd="0" parTransId="{EDDEF99D-FA2B-4BDD-8916-AE2E92282E57}" sibTransId="{911FB1EE-4815-439C-9469-0AC187C91336}"/>
    <dgm:cxn modelId="{59F3B65E-3EB0-43E7-86CB-C0150A86D0B4}" type="presOf" srcId="{D467D1B3-F87E-45A3-A9D5-7D19642F0F68}" destId="{260DA10E-68D7-40EE-BFC2-E264566E6AAD}" srcOrd="0" destOrd="0" presId="urn:microsoft.com/office/officeart/2008/layout/LinedList"/>
    <dgm:cxn modelId="{873281A6-004D-40E7-BEA7-E12C595843F2}" type="presOf" srcId="{DE0A3F8E-5B9C-4300-8744-B638BF943A3B}" destId="{8B400EF9-CBB5-4C40-922B-1656CBB9015B}" srcOrd="0" destOrd="0" presId="urn:microsoft.com/office/officeart/2008/layout/LinedList"/>
    <dgm:cxn modelId="{94A8BBBD-D69A-493E-8C8A-9DAD6F8DF820}" srcId="{DE0A3F8E-5B9C-4300-8744-B638BF943A3B}" destId="{4836A596-02DF-4DFF-B47D-D70306C2B6A4}" srcOrd="0" destOrd="0" parTransId="{B64A9127-411C-482D-ADE2-AA58EE8BE59B}" sibTransId="{9D9C0586-08B3-4AAB-B468-B9D70F1B1D4A}"/>
    <dgm:cxn modelId="{EEDF22C0-1C42-41D7-A5DE-B96C45C0697B}" type="presOf" srcId="{0C7EBCFA-A0C6-4501-928E-8AA4EE777C56}" destId="{08DE54AF-B23E-49F7-9DED-4252CAA2C9AE}" srcOrd="0" destOrd="0" presId="urn:microsoft.com/office/officeart/2008/layout/LinedList"/>
    <dgm:cxn modelId="{D89B13C3-AFAD-41AA-9BA8-C3BA461C5BE7}" srcId="{DE0A3F8E-5B9C-4300-8744-B638BF943A3B}" destId="{D467D1B3-F87E-45A3-A9D5-7D19642F0F68}" srcOrd="3" destOrd="0" parTransId="{CAD3F19F-151D-4DB3-9C3E-6DB59DDD6543}" sibTransId="{2AB0BC8F-21DF-4C97-B228-FAD452D52423}"/>
    <dgm:cxn modelId="{29BF08C9-52B1-4EC8-8212-829FB880B4CA}" srcId="{DE0A3F8E-5B9C-4300-8744-B638BF943A3B}" destId="{ABB81264-BAC7-490A-A375-76DC87C8B430}" srcOrd="2" destOrd="0" parTransId="{5B5B0DA1-EB31-48D3-9191-56D02D835821}" sibTransId="{E4C1FEA3-302A-45EA-B91C-F133874F63A9}"/>
    <dgm:cxn modelId="{F5FEFDA6-9F2E-4E31-8436-F46A5A2ACB41}" type="presParOf" srcId="{8B400EF9-CBB5-4C40-922B-1656CBB9015B}" destId="{DB5A62F9-E803-4B27-86A7-2254A7EF3356}" srcOrd="0" destOrd="0" presId="urn:microsoft.com/office/officeart/2008/layout/LinedList"/>
    <dgm:cxn modelId="{C30819B7-E409-45A9-9B13-00DAF28B91D9}" type="presParOf" srcId="{8B400EF9-CBB5-4C40-922B-1656CBB9015B}" destId="{0EC7094B-5291-4FCD-878B-3B0C235BDB6E}" srcOrd="1" destOrd="0" presId="urn:microsoft.com/office/officeart/2008/layout/LinedList"/>
    <dgm:cxn modelId="{85C8D915-59E5-41EC-BD17-FF853B46471B}" type="presParOf" srcId="{0EC7094B-5291-4FCD-878B-3B0C235BDB6E}" destId="{8BA27145-DA9C-437B-8848-243C4AD659EC}" srcOrd="0" destOrd="0" presId="urn:microsoft.com/office/officeart/2008/layout/LinedList"/>
    <dgm:cxn modelId="{DE02B719-E4C2-4014-B095-813A56F096AE}" type="presParOf" srcId="{0EC7094B-5291-4FCD-878B-3B0C235BDB6E}" destId="{EBEFEAD9-F85C-43FA-93BF-01FA8DE8E88F}" srcOrd="1" destOrd="0" presId="urn:microsoft.com/office/officeart/2008/layout/LinedList"/>
    <dgm:cxn modelId="{641D44AD-1D72-42ED-8406-C95C09256827}" type="presParOf" srcId="{8B400EF9-CBB5-4C40-922B-1656CBB9015B}" destId="{43586F2A-7868-4B1F-ADE6-D6E99D091C42}" srcOrd="2" destOrd="0" presId="urn:microsoft.com/office/officeart/2008/layout/LinedList"/>
    <dgm:cxn modelId="{E1EDB377-BFB2-4186-B938-ADEB228D70D9}" type="presParOf" srcId="{8B400EF9-CBB5-4C40-922B-1656CBB9015B}" destId="{5D885A65-E50F-4A72-B32B-F0DD345CC055}" srcOrd="3" destOrd="0" presId="urn:microsoft.com/office/officeart/2008/layout/LinedList"/>
    <dgm:cxn modelId="{43896D0A-808F-4D5E-91C1-54605B42C972}" type="presParOf" srcId="{5D885A65-E50F-4A72-B32B-F0DD345CC055}" destId="{08DE54AF-B23E-49F7-9DED-4252CAA2C9AE}" srcOrd="0" destOrd="0" presId="urn:microsoft.com/office/officeart/2008/layout/LinedList"/>
    <dgm:cxn modelId="{0B38D113-2759-4D98-82E0-5FBC4CDC89E8}" type="presParOf" srcId="{5D885A65-E50F-4A72-B32B-F0DD345CC055}" destId="{55CA1740-0209-4EE4-9660-23943CA91094}" srcOrd="1" destOrd="0" presId="urn:microsoft.com/office/officeart/2008/layout/LinedList"/>
    <dgm:cxn modelId="{5B0EFD19-7250-4D8D-BD26-EB7F121D8A40}" type="presParOf" srcId="{8B400EF9-CBB5-4C40-922B-1656CBB9015B}" destId="{0D4F458C-696A-41EF-83D1-005EEF15AB21}" srcOrd="4" destOrd="0" presId="urn:microsoft.com/office/officeart/2008/layout/LinedList"/>
    <dgm:cxn modelId="{712D661D-0CE4-4CF3-BC6A-B65DD589F526}" type="presParOf" srcId="{8B400EF9-CBB5-4C40-922B-1656CBB9015B}" destId="{602473BF-8ECC-48E6-9BCC-8AB1C43D62A0}" srcOrd="5" destOrd="0" presId="urn:microsoft.com/office/officeart/2008/layout/LinedList"/>
    <dgm:cxn modelId="{9CE3882F-3AD3-42B9-9E47-F7BE4F51D63D}" type="presParOf" srcId="{602473BF-8ECC-48E6-9BCC-8AB1C43D62A0}" destId="{C89192E6-8D15-4D8E-A022-FBC4257CD747}" srcOrd="0" destOrd="0" presId="urn:microsoft.com/office/officeart/2008/layout/LinedList"/>
    <dgm:cxn modelId="{FF2CD2CA-C01E-4951-BDF1-29DEB4B28F1D}" type="presParOf" srcId="{602473BF-8ECC-48E6-9BCC-8AB1C43D62A0}" destId="{0F9E81B8-0002-4469-862A-A4D2016388F6}" srcOrd="1" destOrd="0" presId="urn:microsoft.com/office/officeart/2008/layout/LinedList"/>
    <dgm:cxn modelId="{B1D51B2B-F638-481E-B5C5-496821C41BBC}" type="presParOf" srcId="{8B400EF9-CBB5-4C40-922B-1656CBB9015B}" destId="{DFDA244A-123A-4857-A2F8-DC9F4A038ABA}" srcOrd="6" destOrd="0" presId="urn:microsoft.com/office/officeart/2008/layout/LinedList"/>
    <dgm:cxn modelId="{F5A51D32-0CC5-47B5-BD6D-58C965980215}" type="presParOf" srcId="{8B400EF9-CBB5-4C40-922B-1656CBB9015B}" destId="{C3FE013C-DD51-4E58-9004-09DAE9C9C44A}" srcOrd="7" destOrd="0" presId="urn:microsoft.com/office/officeart/2008/layout/LinedList"/>
    <dgm:cxn modelId="{EB3FA3EE-F3A6-414A-8179-070D1693A078}" type="presParOf" srcId="{C3FE013C-DD51-4E58-9004-09DAE9C9C44A}" destId="{260DA10E-68D7-40EE-BFC2-E264566E6AAD}" srcOrd="0" destOrd="0" presId="urn:microsoft.com/office/officeart/2008/layout/LinedList"/>
    <dgm:cxn modelId="{ABC8C815-F983-4EE6-A83E-92B1F734A428}" type="presParOf" srcId="{C3FE013C-DD51-4E58-9004-09DAE9C9C44A}" destId="{191DF517-BEED-413E-9620-01328E93B01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E0A3F8E-5B9C-4300-8744-B638BF943A3B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B400EF9-CBB5-4C40-922B-1656CBB9015B}" type="pres">
      <dgm:prSet presAssocID="{DE0A3F8E-5B9C-4300-8744-B638BF943A3B}" presName="vert0" presStyleCnt="0">
        <dgm:presLayoutVars>
          <dgm:dir/>
          <dgm:animOne val="branch"/>
          <dgm:animLvl val="lvl"/>
        </dgm:presLayoutVars>
      </dgm:prSet>
      <dgm:spPr/>
    </dgm:pt>
  </dgm:ptLst>
  <dgm:cxnLst>
    <dgm:cxn modelId="{873281A6-004D-40E7-BEA7-E12C595843F2}" type="presOf" srcId="{DE0A3F8E-5B9C-4300-8744-B638BF943A3B}" destId="{8B400EF9-CBB5-4C40-922B-1656CBB9015B}" srcOrd="0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E0A3F8E-5B9C-4300-8744-B638BF943A3B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B400EF9-CBB5-4C40-922B-1656CBB9015B}" type="pres">
      <dgm:prSet presAssocID="{DE0A3F8E-5B9C-4300-8744-B638BF943A3B}" presName="vert0" presStyleCnt="0">
        <dgm:presLayoutVars>
          <dgm:dir/>
          <dgm:animOne val="branch"/>
          <dgm:animLvl val="lvl"/>
        </dgm:presLayoutVars>
      </dgm:prSet>
      <dgm:spPr/>
    </dgm:pt>
  </dgm:ptLst>
  <dgm:cxnLst>
    <dgm:cxn modelId="{873281A6-004D-40E7-BEA7-E12C595843F2}" type="presOf" srcId="{DE0A3F8E-5B9C-4300-8744-B638BF943A3B}" destId="{8B400EF9-CBB5-4C40-922B-1656CBB9015B}" srcOrd="0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E0A3F8E-5B9C-4300-8744-B638BF943A3B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B400EF9-CBB5-4C40-922B-1656CBB9015B}" type="pres">
      <dgm:prSet presAssocID="{DE0A3F8E-5B9C-4300-8744-B638BF943A3B}" presName="vert0" presStyleCnt="0">
        <dgm:presLayoutVars>
          <dgm:dir/>
          <dgm:animOne val="branch"/>
          <dgm:animLvl val="lvl"/>
        </dgm:presLayoutVars>
      </dgm:prSet>
      <dgm:spPr/>
    </dgm:pt>
  </dgm:ptLst>
  <dgm:cxnLst>
    <dgm:cxn modelId="{873281A6-004D-40E7-BEA7-E12C595843F2}" type="presOf" srcId="{DE0A3F8E-5B9C-4300-8744-B638BF943A3B}" destId="{8B400EF9-CBB5-4C40-922B-1656CBB9015B}" srcOrd="0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C1FEE6EB-2E0F-41B9-8C92-67D2CD1A7B76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B16CA0B-166D-4720-B5F2-917A91B41B2B}">
      <dgm:prSet/>
      <dgm:spPr/>
      <dgm:t>
        <a:bodyPr/>
        <a:lstStyle/>
        <a:p>
          <a:r>
            <a:rPr lang="en-US"/>
            <a:t>Reconstruction error behaves like a ‘distance’ from the NIH training distribution</a:t>
          </a:r>
        </a:p>
      </dgm:t>
    </dgm:pt>
    <dgm:pt modelId="{FED14CB3-31DE-41FB-98C6-4BA6D69F0B31}" type="parTrans" cxnId="{3417CCD0-8554-472E-964D-843B9634024B}">
      <dgm:prSet/>
      <dgm:spPr/>
      <dgm:t>
        <a:bodyPr/>
        <a:lstStyle/>
        <a:p>
          <a:endParaRPr lang="en-US"/>
        </a:p>
      </dgm:t>
    </dgm:pt>
    <dgm:pt modelId="{86D37DA0-BDFF-4902-AF75-A59AFFEEFD48}" type="sibTrans" cxnId="{3417CCD0-8554-472E-964D-843B9634024B}">
      <dgm:prSet/>
      <dgm:spPr/>
      <dgm:t>
        <a:bodyPr/>
        <a:lstStyle/>
        <a:p>
          <a:endParaRPr lang="en-US"/>
        </a:p>
      </dgm:t>
    </dgm:pt>
    <dgm:pt modelId="{1309EC5D-C052-4887-BD5A-67EE6E0490EE}">
      <dgm:prSet/>
      <dgm:spPr/>
      <dgm:t>
        <a:bodyPr/>
        <a:lstStyle/>
        <a:p>
          <a:r>
            <a:rPr lang="en-US"/>
            <a:t>Pediatric and CheXpert are much farther away than NIH abnormals</a:t>
          </a:r>
        </a:p>
      </dgm:t>
    </dgm:pt>
    <dgm:pt modelId="{2B30EC71-5D74-4A46-910C-3A47E9435E80}" type="parTrans" cxnId="{8635262E-0342-4C4E-AFA7-A6E291F876FB}">
      <dgm:prSet/>
      <dgm:spPr/>
      <dgm:t>
        <a:bodyPr/>
        <a:lstStyle/>
        <a:p>
          <a:endParaRPr lang="en-US"/>
        </a:p>
      </dgm:t>
    </dgm:pt>
    <dgm:pt modelId="{F3E973D3-7C8D-4076-9655-BDA2F72B98BE}" type="sibTrans" cxnId="{8635262E-0342-4C4E-AFA7-A6E291F876FB}">
      <dgm:prSet/>
      <dgm:spPr/>
      <dgm:t>
        <a:bodyPr/>
        <a:lstStyle/>
        <a:p>
          <a:endParaRPr lang="en-US"/>
        </a:p>
      </dgm:t>
    </dgm:pt>
    <dgm:pt modelId="{E720B4F5-D402-4210-8C6E-F51D46BFDEBF}">
      <dgm:prSet/>
      <dgm:spPr/>
      <dgm:t>
        <a:bodyPr/>
        <a:lstStyle/>
        <a:p>
          <a:r>
            <a:rPr lang="en-US"/>
            <a:t>Suggests institutional/technical and demographic factors dominate the shift</a:t>
          </a:r>
        </a:p>
      </dgm:t>
    </dgm:pt>
    <dgm:pt modelId="{C0029ECA-6453-4965-A22C-58EA9CA4EC6A}" type="parTrans" cxnId="{14CCFCA4-D572-4E3E-A5DC-9F1EFCFEC7D4}">
      <dgm:prSet/>
      <dgm:spPr/>
      <dgm:t>
        <a:bodyPr/>
        <a:lstStyle/>
        <a:p>
          <a:endParaRPr lang="en-US"/>
        </a:p>
      </dgm:t>
    </dgm:pt>
    <dgm:pt modelId="{3EB5F1AA-25FA-4F52-B466-3FE0269909F4}" type="sibTrans" cxnId="{14CCFCA4-D572-4E3E-A5DC-9F1EFCFEC7D4}">
      <dgm:prSet/>
      <dgm:spPr/>
      <dgm:t>
        <a:bodyPr/>
        <a:lstStyle/>
        <a:p>
          <a:endParaRPr lang="en-US"/>
        </a:p>
      </dgm:t>
    </dgm:pt>
    <dgm:pt modelId="{6B112093-20A7-4561-831B-21E3FE276C3A}" type="pres">
      <dgm:prSet presAssocID="{C1FEE6EB-2E0F-41B9-8C92-67D2CD1A7B76}" presName="linear" presStyleCnt="0">
        <dgm:presLayoutVars>
          <dgm:animLvl val="lvl"/>
          <dgm:resizeHandles val="exact"/>
        </dgm:presLayoutVars>
      </dgm:prSet>
      <dgm:spPr/>
    </dgm:pt>
    <dgm:pt modelId="{8C82E8D6-E458-419A-8EA4-3B10E390F66C}" type="pres">
      <dgm:prSet presAssocID="{7B16CA0B-166D-4720-B5F2-917A91B41B2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88974E3-7925-4AE2-A15A-BB96E0748E06}" type="pres">
      <dgm:prSet presAssocID="{86D37DA0-BDFF-4902-AF75-A59AFFEEFD48}" presName="spacer" presStyleCnt="0"/>
      <dgm:spPr/>
    </dgm:pt>
    <dgm:pt modelId="{82D1535D-3DCC-4F79-8762-6AA873E8D532}" type="pres">
      <dgm:prSet presAssocID="{1309EC5D-C052-4887-BD5A-67EE6E0490E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A7CB9EC-B915-43DE-8AFA-82821A8FD27A}" type="pres">
      <dgm:prSet presAssocID="{F3E973D3-7C8D-4076-9655-BDA2F72B98BE}" presName="spacer" presStyleCnt="0"/>
      <dgm:spPr/>
    </dgm:pt>
    <dgm:pt modelId="{D76937DE-295D-4A92-9FD9-F3D1A8CC7BFF}" type="pres">
      <dgm:prSet presAssocID="{E720B4F5-D402-4210-8C6E-F51D46BFDEBF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9F1A9F0F-BB15-4139-BC39-D290572141BA}" type="presOf" srcId="{E720B4F5-D402-4210-8C6E-F51D46BFDEBF}" destId="{D76937DE-295D-4A92-9FD9-F3D1A8CC7BFF}" srcOrd="0" destOrd="0" presId="urn:microsoft.com/office/officeart/2005/8/layout/vList2"/>
    <dgm:cxn modelId="{04876019-EED6-4956-B34A-B68C21114D6F}" type="presOf" srcId="{1309EC5D-C052-4887-BD5A-67EE6E0490EE}" destId="{82D1535D-3DCC-4F79-8762-6AA873E8D532}" srcOrd="0" destOrd="0" presId="urn:microsoft.com/office/officeart/2005/8/layout/vList2"/>
    <dgm:cxn modelId="{8635262E-0342-4C4E-AFA7-A6E291F876FB}" srcId="{C1FEE6EB-2E0F-41B9-8C92-67D2CD1A7B76}" destId="{1309EC5D-C052-4887-BD5A-67EE6E0490EE}" srcOrd="1" destOrd="0" parTransId="{2B30EC71-5D74-4A46-910C-3A47E9435E80}" sibTransId="{F3E973D3-7C8D-4076-9655-BDA2F72B98BE}"/>
    <dgm:cxn modelId="{8D77AB96-3D05-4660-8506-F57C9F0BADF6}" type="presOf" srcId="{C1FEE6EB-2E0F-41B9-8C92-67D2CD1A7B76}" destId="{6B112093-20A7-4561-831B-21E3FE276C3A}" srcOrd="0" destOrd="0" presId="urn:microsoft.com/office/officeart/2005/8/layout/vList2"/>
    <dgm:cxn modelId="{14CCFCA4-D572-4E3E-A5DC-9F1EFCFEC7D4}" srcId="{C1FEE6EB-2E0F-41B9-8C92-67D2CD1A7B76}" destId="{E720B4F5-D402-4210-8C6E-F51D46BFDEBF}" srcOrd="2" destOrd="0" parTransId="{C0029ECA-6453-4965-A22C-58EA9CA4EC6A}" sibTransId="{3EB5F1AA-25FA-4F52-B466-3FE0269909F4}"/>
    <dgm:cxn modelId="{3417CCD0-8554-472E-964D-843B9634024B}" srcId="{C1FEE6EB-2E0F-41B9-8C92-67D2CD1A7B76}" destId="{7B16CA0B-166D-4720-B5F2-917A91B41B2B}" srcOrd="0" destOrd="0" parTransId="{FED14CB3-31DE-41FB-98C6-4BA6D69F0B31}" sibTransId="{86D37DA0-BDFF-4902-AF75-A59AFFEEFD48}"/>
    <dgm:cxn modelId="{C1D7E0F7-8B9D-40CF-A113-3EC280A2836B}" type="presOf" srcId="{7B16CA0B-166D-4720-B5F2-917A91B41B2B}" destId="{8C82E8D6-E458-419A-8EA4-3B10E390F66C}" srcOrd="0" destOrd="0" presId="urn:microsoft.com/office/officeart/2005/8/layout/vList2"/>
    <dgm:cxn modelId="{5C3975A9-B6E0-4649-8060-0C7E4EAC6C3A}" type="presParOf" srcId="{6B112093-20A7-4561-831B-21E3FE276C3A}" destId="{8C82E8D6-E458-419A-8EA4-3B10E390F66C}" srcOrd="0" destOrd="0" presId="urn:microsoft.com/office/officeart/2005/8/layout/vList2"/>
    <dgm:cxn modelId="{881AD76D-04E6-4BDF-A79C-816F9450EDC5}" type="presParOf" srcId="{6B112093-20A7-4561-831B-21E3FE276C3A}" destId="{088974E3-7925-4AE2-A15A-BB96E0748E06}" srcOrd="1" destOrd="0" presId="urn:microsoft.com/office/officeart/2005/8/layout/vList2"/>
    <dgm:cxn modelId="{1C9C9267-73C6-4BF4-85AC-BF265E961BF6}" type="presParOf" srcId="{6B112093-20A7-4561-831B-21E3FE276C3A}" destId="{82D1535D-3DCC-4F79-8762-6AA873E8D532}" srcOrd="2" destOrd="0" presId="urn:microsoft.com/office/officeart/2005/8/layout/vList2"/>
    <dgm:cxn modelId="{5FF5B128-3E74-4D6E-92A2-F40582FFACEA}" type="presParOf" srcId="{6B112093-20A7-4561-831B-21E3FE276C3A}" destId="{DA7CB9EC-B915-43DE-8AFA-82821A8FD27A}" srcOrd="3" destOrd="0" presId="urn:microsoft.com/office/officeart/2005/8/layout/vList2"/>
    <dgm:cxn modelId="{67876FE7-4815-4016-AEB0-BE437599CDF5}" type="presParOf" srcId="{6B112093-20A7-4561-831B-21E3FE276C3A}" destId="{D76937DE-295D-4A92-9FD9-F3D1A8CC7BF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5689BCCF-AC53-46B4-8BFE-FE85A71C57CB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D9719FD-37D6-43B2-BB81-A2F364B4FED6}">
      <dgm:prSet/>
      <dgm:spPr/>
      <dgm:t>
        <a:bodyPr/>
        <a:lstStyle/>
        <a:p>
          <a:r>
            <a:rPr lang="en-US"/>
            <a:t>Apply t‑SNE to 256‑dimensional latent vectors from NIH_Normal AE</a:t>
          </a:r>
        </a:p>
      </dgm:t>
    </dgm:pt>
    <dgm:pt modelId="{61E787AA-E0E2-4BD1-A4A1-B296C490ADA6}" type="parTrans" cxnId="{E0A69D4C-0BCF-4E83-A954-EA2025037433}">
      <dgm:prSet/>
      <dgm:spPr/>
      <dgm:t>
        <a:bodyPr/>
        <a:lstStyle/>
        <a:p>
          <a:endParaRPr lang="en-US"/>
        </a:p>
      </dgm:t>
    </dgm:pt>
    <dgm:pt modelId="{8CCD262F-4C63-44EB-95C7-5A335ED7F658}" type="sibTrans" cxnId="{E0A69D4C-0BCF-4E83-A954-EA2025037433}">
      <dgm:prSet/>
      <dgm:spPr/>
      <dgm:t>
        <a:bodyPr/>
        <a:lstStyle/>
        <a:p>
          <a:endParaRPr lang="en-US"/>
        </a:p>
      </dgm:t>
    </dgm:pt>
    <dgm:pt modelId="{A74409D0-0AA7-41F7-B0AE-4D169CC8C706}">
      <dgm:prSet/>
      <dgm:spPr/>
      <dgm:t>
        <a:bodyPr/>
        <a:lstStyle/>
        <a:p>
          <a:r>
            <a:rPr lang="en-US"/>
            <a:t>Each point = one image; color = dataset (NIH / Pediatric / CheXpert)</a:t>
          </a:r>
        </a:p>
      </dgm:t>
    </dgm:pt>
    <dgm:pt modelId="{CA0C5A29-1EF3-4766-885C-A01D2403693D}" type="parTrans" cxnId="{CFE781D0-26F1-4D6E-BFD0-CF52A79840C7}">
      <dgm:prSet/>
      <dgm:spPr/>
      <dgm:t>
        <a:bodyPr/>
        <a:lstStyle/>
        <a:p>
          <a:endParaRPr lang="en-US"/>
        </a:p>
      </dgm:t>
    </dgm:pt>
    <dgm:pt modelId="{77221DB5-BC76-4299-8073-670EE3B6133D}" type="sibTrans" cxnId="{CFE781D0-26F1-4D6E-BFD0-CF52A79840C7}">
      <dgm:prSet/>
      <dgm:spPr/>
      <dgm:t>
        <a:bodyPr/>
        <a:lstStyle/>
        <a:p>
          <a:endParaRPr lang="en-US"/>
        </a:p>
      </dgm:t>
    </dgm:pt>
    <dgm:pt modelId="{FD2AC409-F2E6-4764-AAF1-F0915131E600}">
      <dgm:prSet/>
      <dgm:spPr/>
      <dgm:t>
        <a:bodyPr/>
        <a:lstStyle/>
        <a:p>
          <a:r>
            <a:rPr lang="en-US"/>
            <a:t>Datasets form distinct clusters in 2‑D space</a:t>
          </a:r>
        </a:p>
      </dgm:t>
    </dgm:pt>
    <dgm:pt modelId="{FB23A40D-3DEF-4179-9AB4-6AE84B5F4F1B}" type="parTrans" cxnId="{6F9AA1FF-54F5-4557-9B1C-24C0646317C9}">
      <dgm:prSet/>
      <dgm:spPr/>
      <dgm:t>
        <a:bodyPr/>
        <a:lstStyle/>
        <a:p>
          <a:endParaRPr lang="en-US"/>
        </a:p>
      </dgm:t>
    </dgm:pt>
    <dgm:pt modelId="{A3CD3F8B-DB23-4F12-98A0-054C73784EF1}" type="sibTrans" cxnId="{6F9AA1FF-54F5-4557-9B1C-24C0646317C9}">
      <dgm:prSet/>
      <dgm:spPr/>
      <dgm:t>
        <a:bodyPr/>
        <a:lstStyle/>
        <a:p>
          <a:endParaRPr lang="en-US"/>
        </a:p>
      </dgm:t>
    </dgm:pt>
    <dgm:pt modelId="{92A62172-D059-4AAA-90A3-ED2552059AA0}" type="pres">
      <dgm:prSet presAssocID="{5689BCCF-AC53-46B4-8BFE-FE85A71C57CB}" presName="linear" presStyleCnt="0">
        <dgm:presLayoutVars>
          <dgm:animLvl val="lvl"/>
          <dgm:resizeHandles val="exact"/>
        </dgm:presLayoutVars>
      </dgm:prSet>
      <dgm:spPr/>
    </dgm:pt>
    <dgm:pt modelId="{5FBD16B8-6BBA-42C9-B018-ABE1D2039951}" type="pres">
      <dgm:prSet presAssocID="{4D9719FD-37D6-43B2-BB81-A2F364B4FED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7AA9E77-8914-4B46-B367-389ECC177012}" type="pres">
      <dgm:prSet presAssocID="{8CCD262F-4C63-44EB-95C7-5A335ED7F658}" presName="spacer" presStyleCnt="0"/>
      <dgm:spPr/>
    </dgm:pt>
    <dgm:pt modelId="{9E28C4AF-BF1D-458E-ADAE-E00A47961EFA}" type="pres">
      <dgm:prSet presAssocID="{A74409D0-0AA7-41F7-B0AE-4D169CC8C70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4B84815-D94A-4804-BCA6-6193AA3CBB37}" type="pres">
      <dgm:prSet presAssocID="{77221DB5-BC76-4299-8073-670EE3B6133D}" presName="spacer" presStyleCnt="0"/>
      <dgm:spPr/>
    </dgm:pt>
    <dgm:pt modelId="{8542C628-20C4-421F-BE63-61D77D6E0882}" type="pres">
      <dgm:prSet presAssocID="{FD2AC409-F2E6-4764-AAF1-F0915131E60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0A69D4C-0BCF-4E83-A954-EA2025037433}" srcId="{5689BCCF-AC53-46B4-8BFE-FE85A71C57CB}" destId="{4D9719FD-37D6-43B2-BB81-A2F364B4FED6}" srcOrd="0" destOrd="0" parTransId="{61E787AA-E0E2-4BD1-A4A1-B296C490ADA6}" sibTransId="{8CCD262F-4C63-44EB-95C7-5A335ED7F658}"/>
    <dgm:cxn modelId="{4F6B9E7C-FB7D-410A-BBBB-91DF5F9BCD69}" type="presOf" srcId="{FD2AC409-F2E6-4764-AAF1-F0915131E600}" destId="{8542C628-20C4-421F-BE63-61D77D6E0882}" srcOrd="0" destOrd="0" presId="urn:microsoft.com/office/officeart/2005/8/layout/vList2"/>
    <dgm:cxn modelId="{4266BD85-0C48-4952-88A0-B7391CCCFBEF}" type="presOf" srcId="{A74409D0-0AA7-41F7-B0AE-4D169CC8C706}" destId="{9E28C4AF-BF1D-458E-ADAE-E00A47961EFA}" srcOrd="0" destOrd="0" presId="urn:microsoft.com/office/officeart/2005/8/layout/vList2"/>
    <dgm:cxn modelId="{1F2C818E-608C-4D87-A57C-1118EF9A9421}" type="presOf" srcId="{5689BCCF-AC53-46B4-8BFE-FE85A71C57CB}" destId="{92A62172-D059-4AAA-90A3-ED2552059AA0}" srcOrd="0" destOrd="0" presId="urn:microsoft.com/office/officeart/2005/8/layout/vList2"/>
    <dgm:cxn modelId="{DE55899D-1A66-442F-A9D8-DD782B1BC209}" type="presOf" srcId="{4D9719FD-37D6-43B2-BB81-A2F364B4FED6}" destId="{5FBD16B8-6BBA-42C9-B018-ABE1D2039951}" srcOrd="0" destOrd="0" presId="urn:microsoft.com/office/officeart/2005/8/layout/vList2"/>
    <dgm:cxn modelId="{CFE781D0-26F1-4D6E-BFD0-CF52A79840C7}" srcId="{5689BCCF-AC53-46B4-8BFE-FE85A71C57CB}" destId="{A74409D0-0AA7-41F7-B0AE-4D169CC8C706}" srcOrd="1" destOrd="0" parTransId="{CA0C5A29-1EF3-4766-885C-A01D2403693D}" sibTransId="{77221DB5-BC76-4299-8073-670EE3B6133D}"/>
    <dgm:cxn modelId="{6F9AA1FF-54F5-4557-9B1C-24C0646317C9}" srcId="{5689BCCF-AC53-46B4-8BFE-FE85A71C57CB}" destId="{FD2AC409-F2E6-4764-AAF1-F0915131E600}" srcOrd="2" destOrd="0" parTransId="{FB23A40D-3DEF-4179-9AB4-6AE84B5F4F1B}" sibTransId="{A3CD3F8B-DB23-4F12-98A0-054C73784EF1}"/>
    <dgm:cxn modelId="{F9F39027-316A-4E1B-8D94-0EB0E534E2CB}" type="presParOf" srcId="{92A62172-D059-4AAA-90A3-ED2552059AA0}" destId="{5FBD16B8-6BBA-42C9-B018-ABE1D2039951}" srcOrd="0" destOrd="0" presId="urn:microsoft.com/office/officeart/2005/8/layout/vList2"/>
    <dgm:cxn modelId="{FE8B037E-E742-4C52-B5E3-F86000B45AF2}" type="presParOf" srcId="{92A62172-D059-4AAA-90A3-ED2552059AA0}" destId="{C7AA9E77-8914-4B46-B367-389ECC177012}" srcOrd="1" destOrd="0" presId="urn:microsoft.com/office/officeart/2005/8/layout/vList2"/>
    <dgm:cxn modelId="{E0FED81B-E22E-448A-9583-47736A1C70FE}" type="presParOf" srcId="{92A62172-D059-4AAA-90A3-ED2552059AA0}" destId="{9E28C4AF-BF1D-458E-ADAE-E00A47961EFA}" srcOrd="2" destOrd="0" presId="urn:microsoft.com/office/officeart/2005/8/layout/vList2"/>
    <dgm:cxn modelId="{D846EF9A-A671-4515-A488-73593D08FDD7}" type="presParOf" srcId="{92A62172-D059-4AAA-90A3-ED2552059AA0}" destId="{E4B84815-D94A-4804-BCA6-6193AA3CBB37}" srcOrd="3" destOrd="0" presId="urn:microsoft.com/office/officeart/2005/8/layout/vList2"/>
    <dgm:cxn modelId="{5D2DE9EE-E1A2-4AA2-A72A-704A51AD4552}" type="presParOf" srcId="{92A62172-D059-4AAA-90A3-ED2552059AA0}" destId="{8542C628-20C4-421F-BE63-61D77D6E088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A95E5B57-FB1F-4216-9C9F-34923681EB30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7DC99CC-4A01-48D1-9C35-3C768E186970}">
      <dgm:prSet/>
      <dgm:spPr/>
      <dgm:t>
        <a:bodyPr/>
        <a:lstStyle/>
        <a:p>
          <a:r>
            <a:rPr lang="en-US"/>
            <a:t>NIH points cluster together – the training domain</a:t>
          </a:r>
        </a:p>
      </dgm:t>
    </dgm:pt>
    <dgm:pt modelId="{36E84B91-6718-4CBB-8C5E-0CDED3392913}" type="parTrans" cxnId="{AA505114-A18C-47E7-A029-F895CE714ECB}">
      <dgm:prSet/>
      <dgm:spPr/>
      <dgm:t>
        <a:bodyPr/>
        <a:lstStyle/>
        <a:p>
          <a:endParaRPr lang="en-US"/>
        </a:p>
      </dgm:t>
    </dgm:pt>
    <dgm:pt modelId="{BD634B77-FED6-414C-9FDF-A7A4BA2C7E71}" type="sibTrans" cxnId="{AA505114-A18C-47E7-A029-F895CE714ECB}">
      <dgm:prSet/>
      <dgm:spPr/>
      <dgm:t>
        <a:bodyPr/>
        <a:lstStyle/>
        <a:p>
          <a:endParaRPr lang="en-US"/>
        </a:p>
      </dgm:t>
    </dgm:pt>
    <dgm:pt modelId="{951F8972-C7EF-4850-B03C-8AF6BD0D9881}">
      <dgm:prSet/>
      <dgm:spPr/>
      <dgm:t>
        <a:bodyPr/>
        <a:lstStyle/>
        <a:p>
          <a:r>
            <a:rPr lang="en-US"/>
            <a:t>Pediatric and CheXpert clusters are shifted away from NIH</a:t>
          </a:r>
        </a:p>
      </dgm:t>
    </dgm:pt>
    <dgm:pt modelId="{B38FE76D-7B6E-421A-9865-2022C3674E6A}" type="parTrans" cxnId="{B18ACD6E-8A87-42AC-AFEF-79553F0A3D75}">
      <dgm:prSet/>
      <dgm:spPr/>
      <dgm:t>
        <a:bodyPr/>
        <a:lstStyle/>
        <a:p>
          <a:endParaRPr lang="en-US"/>
        </a:p>
      </dgm:t>
    </dgm:pt>
    <dgm:pt modelId="{90317B53-CE46-4261-915B-7E5E61D0826A}" type="sibTrans" cxnId="{B18ACD6E-8A87-42AC-AFEF-79553F0A3D75}">
      <dgm:prSet/>
      <dgm:spPr/>
      <dgm:t>
        <a:bodyPr/>
        <a:lstStyle/>
        <a:p>
          <a:endParaRPr lang="en-US"/>
        </a:p>
      </dgm:t>
    </dgm:pt>
    <dgm:pt modelId="{2301F771-F0F9-4BE2-9736-1F3D48272AF5}">
      <dgm:prSet/>
      <dgm:spPr/>
      <dgm:t>
        <a:bodyPr/>
        <a:lstStyle/>
        <a:p>
          <a:r>
            <a:rPr lang="en-US"/>
            <a:t>Classifier trained only on NIH is now operating in ‘unfamiliar’ regions</a:t>
          </a:r>
        </a:p>
      </dgm:t>
    </dgm:pt>
    <dgm:pt modelId="{380623BB-DC57-46A0-A4BF-9BB43E3276A5}" type="parTrans" cxnId="{9884B160-E014-4005-8708-684DB6F3CCE3}">
      <dgm:prSet/>
      <dgm:spPr/>
      <dgm:t>
        <a:bodyPr/>
        <a:lstStyle/>
        <a:p>
          <a:endParaRPr lang="en-US"/>
        </a:p>
      </dgm:t>
    </dgm:pt>
    <dgm:pt modelId="{DB355A7C-C630-4415-BAC2-FDC6EADBA241}" type="sibTrans" cxnId="{9884B160-E014-4005-8708-684DB6F3CCE3}">
      <dgm:prSet/>
      <dgm:spPr/>
      <dgm:t>
        <a:bodyPr/>
        <a:lstStyle/>
        <a:p>
          <a:endParaRPr lang="en-US"/>
        </a:p>
      </dgm:t>
    </dgm:pt>
    <dgm:pt modelId="{48509F4A-000E-407B-A926-F51AC9059233}">
      <dgm:prSet/>
      <dgm:spPr/>
      <dgm:t>
        <a:bodyPr/>
        <a:lstStyle/>
        <a:p>
          <a:r>
            <a:rPr lang="en-US"/>
            <a:t>This explains why performance degrades on those datasets</a:t>
          </a:r>
        </a:p>
      </dgm:t>
    </dgm:pt>
    <dgm:pt modelId="{A72FB841-FD2E-4F44-AE65-057AA29071C7}" type="parTrans" cxnId="{EDF61D07-3B4F-4813-AE6C-D93DE060DFBA}">
      <dgm:prSet/>
      <dgm:spPr/>
      <dgm:t>
        <a:bodyPr/>
        <a:lstStyle/>
        <a:p>
          <a:endParaRPr lang="en-US"/>
        </a:p>
      </dgm:t>
    </dgm:pt>
    <dgm:pt modelId="{8D45CB1D-FB10-4AA0-BAEE-EC2214C35B5B}" type="sibTrans" cxnId="{EDF61D07-3B4F-4813-AE6C-D93DE060DFBA}">
      <dgm:prSet/>
      <dgm:spPr/>
      <dgm:t>
        <a:bodyPr/>
        <a:lstStyle/>
        <a:p>
          <a:endParaRPr lang="en-US"/>
        </a:p>
      </dgm:t>
    </dgm:pt>
    <dgm:pt modelId="{EBA198A9-F98F-4DE9-BE4D-40D5089B5D73}" type="pres">
      <dgm:prSet presAssocID="{A95E5B57-FB1F-4216-9C9F-34923681EB30}" presName="vert0" presStyleCnt="0">
        <dgm:presLayoutVars>
          <dgm:dir/>
          <dgm:animOne val="branch"/>
          <dgm:animLvl val="lvl"/>
        </dgm:presLayoutVars>
      </dgm:prSet>
      <dgm:spPr/>
    </dgm:pt>
    <dgm:pt modelId="{06A027AC-E8E1-4033-900E-FC69DF1E5500}" type="pres">
      <dgm:prSet presAssocID="{77DC99CC-4A01-48D1-9C35-3C768E186970}" presName="thickLine" presStyleLbl="alignNode1" presStyleIdx="0" presStyleCnt="4"/>
      <dgm:spPr/>
    </dgm:pt>
    <dgm:pt modelId="{4EF86E94-230A-4C7A-9B24-D3CD49E41A3F}" type="pres">
      <dgm:prSet presAssocID="{77DC99CC-4A01-48D1-9C35-3C768E186970}" presName="horz1" presStyleCnt="0"/>
      <dgm:spPr/>
    </dgm:pt>
    <dgm:pt modelId="{6B763604-6C74-4EED-980A-A6DCF6827A36}" type="pres">
      <dgm:prSet presAssocID="{77DC99CC-4A01-48D1-9C35-3C768E186970}" presName="tx1" presStyleLbl="revTx" presStyleIdx="0" presStyleCnt="4"/>
      <dgm:spPr/>
    </dgm:pt>
    <dgm:pt modelId="{17FC83A3-8FFA-492B-8E88-481AAED99F9E}" type="pres">
      <dgm:prSet presAssocID="{77DC99CC-4A01-48D1-9C35-3C768E186970}" presName="vert1" presStyleCnt="0"/>
      <dgm:spPr/>
    </dgm:pt>
    <dgm:pt modelId="{3EB617F0-0473-49C1-AC85-39F15B7EDF7A}" type="pres">
      <dgm:prSet presAssocID="{951F8972-C7EF-4850-B03C-8AF6BD0D9881}" presName="thickLine" presStyleLbl="alignNode1" presStyleIdx="1" presStyleCnt="4"/>
      <dgm:spPr/>
    </dgm:pt>
    <dgm:pt modelId="{9D35990C-CCE4-48D4-B27F-A1D999D27CF1}" type="pres">
      <dgm:prSet presAssocID="{951F8972-C7EF-4850-B03C-8AF6BD0D9881}" presName="horz1" presStyleCnt="0"/>
      <dgm:spPr/>
    </dgm:pt>
    <dgm:pt modelId="{3E914447-777E-4BD6-9663-767E88B80D71}" type="pres">
      <dgm:prSet presAssocID="{951F8972-C7EF-4850-B03C-8AF6BD0D9881}" presName="tx1" presStyleLbl="revTx" presStyleIdx="1" presStyleCnt="4"/>
      <dgm:spPr/>
    </dgm:pt>
    <dgm:pt modelId="{E3198487-E33C-4ADF-A801-FF18EDACB1B5}" type="pres">
      <dgm:prSet presAssocID="{951F8972-C7EF-4850-B03C-8AF6BD0D9881}" presName="vert1" presStyleCnt="0"/>
      <dgm:spPr/>
    </dgm:pt>
    <dgm:pt modelId="{CC17716E-47C1-4820-BBA9-C4DCD665B8C4}" type="pres">
      <dgm:prSet presAssocID="{2301F771-F0F9-4BE2-9736-1F3D48272AF5}" presName="thickLine" presStyleLbl="alignNode1" presStyleIdx="2" presStyleCnt="4"/>
      <dgm:spPr/>
    </dgm:pt>
    <dgm:pt modelId="{04045E98-9F82-4157-90CF-1D700FB218BF}" type="pres">
      <dgm:prSet presAssocID="{2301F771-F0F9-4BE2-9736-1F3D48272AF5}" presName="horz1" presStyleCnt="0"/>
      <dgm:spPr/>
    </dgm:pt>
    <dgm:pt modelId="{CE95AE19-CBCD-4AB9-AEF4-F2085BA1D499}" type="pres">
      <dgm:prSet presAssocID="{2301F771-F0F9-4BE2-9736-1F3D48272AF5}" presName="tx1" presStyleLbl="revTx" presStyleIdx="2" presStyleCnt="4"/>
      <dgm:spPr/>
    </dgm:pt>
    <dgm:pt modelId="{C0A57D04-3B3F-4F13-A6A1-7303A6A4CD9D}" type="pres">
      <dgm:prSet presAssocID="{2301F771-F0F9-4BE2-9736-1F3D48272AF5}" presName="vert1" presStyleCnt="0"/>
      <dgm:spPr/>
    </dgm:pt>
    <dgm:pt modelId="{D5E2521E-7EC9-4BF8-BDB0-2A23204937C9}" type="pres">
      <dgm:prSet presAssocID="{48509F4A-000E-407B-A926-F51AC9059233}" presName="thickLine" presStyleLbl="alignNode1" presStyleIdx="3" presStyleCnt="4"/>
      <dgm:spPr/>
    </dgm:pt>
    <dgm:pt modelId="{90A10700-80B8-46B1-9427-555F2DF77980}" type="pres">
      <dgm:prSet presAssocID="{48509F4A-000E-407B-A926-F51AC9059233}" presName="horz1" presStyleCnt="0"/>
      <dgm:spPr/>
    </dgm:pt>
    <dgm:pt modelId="{5BF2D092-A75B-43C0-89A0-9B86C47C102B}" type="pres">
      <dgm:prSet presAssocID="{48509F4A-000E-407B-A926-F51AC9059233}" presName="tx1" presStyleLbl="revTx" presStyleIdx="3" presStyleCnt="4"/>
      <dgm:spPr/>
    </dgm:pt>
    <dgm:pt modelId="{3B16261D-9D37-4629-86D1-AE1DF248DC44}" type="pres">
      <dgm:prSet presAssocID="{48509F4A-000E-407B-A926-F51AC9059233}" presName="vert1" presStyleCnt="0"/>
      <dgm:spPr/>
    </dgm:pt>
  </dgm:ptLst>
  <dgm:cxnLst>
    <dgm:cxn modelId="{EDF61D07-3B4F-4813-AE6C-D93DE060DFBA}" srcId="{A95E5B57-FB1F-4216-9C9F-34923681EB30}" destId="{48509F4A-000E-407B-A926-F51AC9059233}" srcOrd="3" destOrd="0" parTransId="{A72FB841-FD2E-4F44-AE65-057AA29071C7}" sibTransId="{8D45CB1D-FB10-4AA0-BAEE-EC2214C35B5B}"/>
    <dgm:cxn modelId="{AA505114-A18C-47E7-A029-F895CE714ECB}" srcId="{A95E5B57-FB1F-4216-9C9F-34923681EB30}" destId="{77DC99CC-4A01-48D1-9C35-3C768E186970}" srcOrd="0" destOrd="0" parTransId="{36E84B91-6718-4CBB-8C5E-0CDED3392913}" sibTransId="{BD634B77-FED6-414C-9FDF-A7A4BA2C7E71}"/>
    <dgm:cxn modelId="{1BA3432A-DF9A-45C8-A944-8008073F2188}" type="presOf" srcId="{2301F771-F0F9-4BE2-9736-1F3D48272AF5}" destId="{CE95AE19-CBCD-4AB9-AEF4-F2085BA1D499}" srcOrd="0" destOrd="0" presId="urn:microsoft.com/office/officeart/2008/layout/LinedList"/>
    <dgm:cxn modelId="{9884B160-E014-4005-8708-684DB6F3CCE3}" srcId="{A95E5B57-FB1F-4216-9C9F-34923681EB30}" destId="{2301F771-F0F9-4BE2-9736-1F3D48272AF5}" srcOrd="2" destOrd="0" parTransId="{380623BB-DC57-46A0-A4BF-9BB43E3276A5}" sibTransId="{DB355A7C-C630-4415-BAC2-FDC6EADBA241}"/>
    <dgm:cxn modelId="{690D6C6E-0095-43BB-A6F6-BD10170D3C9A}" type="presOf" srcId="{48509F4A-000E-407B-A926-F51AC9059233}" destId="{5BF2D092-A75B-43C0-89A0-9B86C47C102B}" srcOrd="0" destOrd="0" presId="urn:microsoft.com/office/officeart/2008/layout/LinedList"/>
    <dgm:cxn modelId="{B18ACD6E-8A87-42AC-AFEF-79553F0A3D75}" srcId="{A95E5B57-FB1F-4216-9C9F-34923681EB30}" destId="{951F8972-C7EF-4850-B03C-8AF6BD0D9881}" srcOrd="1" destOrd="0" parTransId="{B38FE76D-7B6E-421A-9865-2022C3674E6A}" sibTransId="{90317B53-CE46-4261-915B-7E5E61D0826A}"/>
    <dgm:cxn modelId="{FC364254-C408-4DFE-AC32-0241194AC0D7}" type="presOf" srcId="{951F8972-C7EF-4850-B03C-8AF6BD0D9881}" destId="{3E914447-777E-4BD6-9663-767E88B80D71}" srcOrd="0" destOrd="0" presId="urn:microsoft.com/office/officeart/2008/layout/LinedList"/>
    <dgm:cxn modelId="{672231E0-F00D-418D-985B-4441FFA3FC8A}" type="presOf" srcId="{77DC99CC-4A01-48D1-9C35-3C768E186970}" destId="{6B763604-6C74-4EED-980A-A6DCF6827A36}" srcOrd="0" destOrd="0" presId="urn:microsoft.com/office/officeart/2008/layout/LinedList"/>
    <dgm:cxn modelId="{1A6F56F1-736F-4D24-A8B3-8E250145746B}" type="presOf" srcId="{A95E5B57-FB1F-4216-9C9F-34923681EB30}" destId="{EBA198A9-F98F-4DE9-BE4D-40D5089B5D73}" srcOrd="0" destOrd="0" presId="urn:microsoft.com/office/officeart/2008/layout/LinedList"/>
    <dgm:cxn modelId="{7E8C14F0-24BC-4464-B160-E0B70F30C164}" type="presParOf" srcId="{EBA198A9-F98F-4DE9-BE4D-40D5089B5D73}" destId="{06A027AC-E8E1-4033-900E-FC69DF1E5500}" srcOrd="0" destOrd="0" presId="urn:microsoft.com/office/officeart/2008/layout/LinedList"/>
    <dgm:cxn modelId="{5DCF9B35-7D57-49E0-B40E-76A755F52EBA}" type="presParOf" srcId="{EBA198A9-F98F-4DE9-BE4D-40D5089B5D73}" destId="{4EF86E94-230A-4C7A-9B24-D3CD49E41A3F}" srcOrd="1" destOrd="0" presId="urn:microsoft.com/office/officeart/2008/layout/LinedList"/>
    <dgm:cxn modelId="{7F4884E4-8503-47B0-B59A-553FA1799F7C}" type="presParOf" srcId="{4EF86E94-230A-4C7A-9B24-D3CD49E41A3F}" destId="{6B763604-6C74-4EED-980A-A6DCF6827A36}" srcOrd="0" destOrd="0" presId="urn:microsoft.com/office/officeart/2008/layout/LinedList"/>
    <dgm:cxn modelId="{24CB97D6-2B5E-49D2-AB1C-49585E72E811}" type="presParOf" srcId="{4EF86E94-230A-4C7A-9B24-D3CD49E41A3F}" destId="{17FC83A3-8FFA-492B-8E88-481AAED99F9E}" srcOrd="1" destOrd="0" presId="urn:microsoft.com/office/officeart/2008/layout/LinedList"/>
    <dgm:cxn modelId="{92257EC6-7E36-40C7-AA17-5B4E35849EF4}" type="presParOf" srcId="{EBA198A9-F98F-4DE9-BE4D-40D5089B5D73}" destId="{3EB617F0-0473-49C1-AC85-39F15B7EDF7A}" srcOrd="2" destOrd="0" presId="urn:microsoft.com/office/officeart/2008/layout/LinedList"/>
    <dgm:cxn modelId="{94F4006A-1142-4725-A995-1ACC1DC7DEEC}" type="presParOf" srcId="{EBA198A9-F98F-4DE9-BE4D-40D5089B5D73}" destId="{9D35990C-CCE4-48D4-B27F-A1D999D27CF1}" srcOrd="3" destOrd="0" presId="urn:microsoft.com/office/officeart/2008/layout/LinedList"/>
    <dgm:cxn modelId="{1FCA1263-2AC3-45BF-BCCA-8EABD8BE5E29}" type="presParOf" srcId="{9D35990C-CCE4-48D4-B27F-A1D999D27CF1}" destId="{3E914447-777E-4BD6-9663-767E88B80D71}" srcOrd="0" destOrd="0" presId="urn:microsoft.com/office/officeart/2008/layout/LinedList"/>
    <dgm:cxn modelId="{47CEA640-ABE5-440C-8C5A-655DCFDA5667}" type="presParOf" srcId="{9D35990C-CCE4-48D4-B27F-A1D999D27CF1}" destId="{E3198487-E33C-4ADF-A801-FF18EDACB1B5}" srcOrd="1" destOrd="0" presId="urn:microsoft.com/office/officeart/2008/layout/LinedList"/>
    <dgm:cxn modelId="{00DC8EF2-941D-4226-BF37-CFDF9C55D12E}" type="presParOf" srcId="{EBA198A9-F98F-4DE9-BE4D-40D5089B5D73}" destId="{CC17716E-47C1-4820-BBA9-C4DCD665B8C4}" srcOrd="4" destOrd="0" presId="urn:microsoft.com/office/officeart/2008/layout/LinedList"/>
    <dgm:cxn modelId="{14A13696-9158-4C97-A51D-8D0D1B899082}" type="presParOf" srcId="{EBA198A9-F98F-4DE9-BE4D-40D5089B5D73}" destId="{04045E98-9F82-4157-90CF-1D700FB218BF}" srcOrd="5" destOrd="0" presId="urn:microsoft.com/office/officeart/2008/layout/LinedList"/>
    <dgm:cxn modelId="{CC444D04-1A17-42C3-BB68-F0D38E2F734F}" type="presParOf" srcId="{04045E98-9F82-4157-90CF-1D700FB218BF}" destId="{CE95AE19-CBCD-4AB9-AEF4-F2085BA1D499}" srcOrd="0" destOrd="0" presId="urn:microsoft.com/office/officeart/2008/layout/LinedList"/>
    <dgm:cxn modelId="{F07AB24C-C264-43B8-A588-F5858C51337B}" type="presParOf" srcId="{04045E98-9F82-4157-90CF-1D700FB218BF}" destId="{C0A57D04-3B3F-4F13-A6A1-7303A6A4CD9D}" srcOrd="1" destOrd="0" presId="urn:microsoft.com/office/officeart/2008/layout/LinedList"/>
    <dgm:cxn modelId="{EC6D7A63-6CE5-434F-9357-9788B4549867}" type="presParOf" srcId="{EBA198A9-F98F-4DE9-BE4D-40D5089B5D73}" destId="{D5E2521E-7EC9-4BF8-BDB0-2A23204937C9}" srcOrd="6" destOrd="0" presId="urn:microsoft.com/office/officeart/2008/layout/LinedList"/>
    <dgm:cxn modelId="{C389BB1A-90C4-4332-9B9A-D45A6793DFFC}" type="presParOf" srcId="{EBA198A9-F98F-4DE9-BE4D-40D5089B5D73}" destId="{90A10700-80B8-46B1-9427-555F2DF77980}" srcOrd="7" destOrd="0" presId="urn:microsoft.com/office/officeart/2008/layout/LinedList"/>
    <dgm:cxn modelId="{0AE7E156-DB33-47ED-BEF4-1AB1EC968922}" type="presParOf" srcId="{90A10700-80B8-46B1-9427-555F2DF77980}" destId="{5BF2D092-A75B-43C0-89A0-9B86C47C102B}" srcOrd="0" destOrd="0" presId="urn:microsoft.com/office/officeart/2008/layout/LinedList"/>
    <dgm:cxn modelId="{66B014FD-C99A-4EC1-A695-5C5A25019BBA}" type="presParOf" srcId="{90A10700-80B8-46B1-9427-555F2DF77980}" destId="{3B16261D-9D37-4629-86D1-AE1DF248DC4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E72B84D7-9BC7-4B4F-AE7A-CD5F02151051}" type="doc">
      <dgm:prSet loTypeId="urn:microsoft.com/office/officeart/2005/8/layout/vList2" loCatId="list" qsTypeId="urn:microsoft.com/office/officeart/2005/8/quickstyle/simple5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367A6AD-AE64-4FEA-9900-EB557A21F5A3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Pre‑trained ImageNet DenseNet‑121 as feature extractor</a:t>
          </a:r>
        </a:p>
      </dgm:t>
    </dgm:pt>
    <dgm:pt modelId="{630EE638-7FFC-4DD7-AB1F-0837B12389FC}" type="parTrans" cxnId="{830C7A23-E9ED-4F26-A1DB-4C8A4F9C1023}">
      <dgm:prSet/>
      <dgm:spPr/>
      <dgm:t>
        <a:bodyPr/>
        <a:lstStyle/>
        <a:p>
          <a:endParaRPr lang="en-US"/>
        </a:p>
      </dgm:t>
    </dgm:pt>
    <dgm:pt modelId="{9051F299-2F74-4B88-9891-9EDC4193E14C}" type="sibTrans" cxnId="{830C7A23-E9ED-4F26-A1DB-4C8A4F9C1023}">
      <dgm:prSet/>
      <dgm:spPr/>
      <dgm:t>
        <a:bodyPr/>
        <a:lstStyle/>
        <a:p>
          <a:endParaRPr lang="en-US"/>
        </a:p>
      </dgm:t>
    </dgm:pt>
    <dgm:pt modelId="{5BCE0FC0-DF42-430F-B516-88F6403D0F16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Early dense blocks frozen; later blocks and head fine‑tuned on NIH</a:t>
          </a:r>
        </a:p>
      </dgm:t>
    </dgm:pt>
    <dgm:pt modelId="{7F1E01F9-2BCA-467A-BD00-7463FF0FA9B4}" type="parTrans" cxnId="{D58EA4E3-1FC7-4638-A9C8-A23BB526DC6C}">
      <dgm:prSet/>
      <dgm:spPr/>
      <dgm:t>
        <a:bodyPr/>
        <a:lstStyle/>
        <a:p>
          <a:endParaRPr lang="en-US"/>
        </a:p>
      </dgm:t>
    </dgm:pt>
    <dgm:pt modelId="{1AB432B9-6D40-4953-A398-4C19A9060810}" type="sibTrans" cxnId="{D58EA4E3-1FC7-4638-A9C8-A23BB526DC6C}">
      <dgm:prSet/>
      <dgm:spPr/>
      <dgm:t>
        <a:bodyPr/>
        <a:lstStyle/>
        <a:p>
          <a:endParaRPr lang="en-US"/>
        </a:p>
      </dgm:t>
    </dgm:pt>
    <dgm:pt modelId="{B0CD4AAF-CE06-4364-BA96-6ADCA4EADA73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Binary output: pneumonia / abnormal vs no finding</a:t>
          </a:r>
        </a:p>
      </dgm:t>
    </dgm:pt>
    <dgm:pt modelId="{F6D87C2F-A073-4890-8D3E-E3C355F4848A}" type="parTrans" cxnId="{6E77FA77-4DC5-4B5A-A104-AC744DF009C2}">
      <dgm:prSet/>
      <dgm:spPr/>
      <dgm:t>
        <a:bodyPr/>
        <a:lstStyle/>
        <a:p>
          <a:endParaRPr lang="en-US"/>
        </a:p>
      </dgm:t>
    </dgm:pt>
    <dgm:pt modelId="{524B6BD2-6B57-4DD2-A80C-3204662BFCF0}" type="sibTrans" cxnId="{6E77FA77-4DC5-4B5A-A104-AC744DF009C2}">
      <dgm:prSet/>
      <dgm:spPr/>
      <dgm:t>
        <a:bodyPr/>
        <a:lstStyle/>
        <a:p>
          <a:endParaRPr lang="en-US"/>
        </a:p>
      </dgm:t>
    </dgm:pt>
    <dgm:pt modelId="{29DC2197-09F0-41D4-88F0-ACCE30FCF389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Important: classifier uses raw images, not AE latent features</a:t>
          </a:r>
        </a:p>
      </dgm:t>
    </dgm:pt>
    <dgm:pt modelId="{CB88C1A6-159F-4FB9-AAC6-555AF15FF0D0}" type="parTrans" cxnId="{CBDC613A-857D-4F58-BE58-298F94E87B11}">
      <dgm:prSet/>
      <dgm:spPr/>
      <dgm:t>
        <a:bodyPr/>
        <a:lstStyle/>
        <a:p>
          <a:endParaRPr lang="en-US"/>
        </a:p>
      </dgm:t>
    </dgm:pt>
    <dgm:pt modelId="{AED67F07-4DCB-4964-B9B3-D6A5AF7E5D38}" type="sibTrans" cxnId="{CBDC613A-857D-4F58-BE58-298F94E87B11}">
      <dgm:prSet/>
      <dgm:spPr/>
      <dgm:t>
        <a:bodyPr/>
        <a:lstStyle/>
        <a:p>
          <a:endParaRPr lang="en-US"/>
        </a:p>
      </dgm:t>
    </dgm:pt>
    <dgm:pt modelId="{C5004C94-9AC4-4F78-8C95-E7F54DB3D85B}" type="pres">
      <dgm:prSet presAssocID="{E72B84D7-9BC7-4B4F-AE7A-CD5F02151051}" presName="linear" presStyleCnt="0">
        <dgm:presLayoutVars>
          <dgm:animLvl val="lvl"/>
          <dgm:resizeHandles val="exact"/>
        </dgm:presLayoutVars>
      </dgm:prSet>
      <dgm:spPr/>
    </dgm:pt>
    <dgm:pt modelId="{B8503573-726F-4061-BED6-CAB0C7D21337}" type="pres">
      <dgm:prSet presAssocID="{4367A6AD-AE64-4FEA-9900-EB557A21F5A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9939D59-898E-4B43-ACB2-F9CFF4984A9E}" type="pres">
      <dgm:prSet presAssocID="{9051F299-2F74-4B88-9891-9EDC4193E14C}" presName="spacer" presStyleCnt="0"/>
      <dgm:spPr/>
    </dgm:pt>
    <dgm:pt modelId="{6BCFBBA1-9002-4309-8E58-B64F7D8229EC}" type="pres">
      <dgm:prSet presAssocID="{5BCE0FC0-DF42-430F-B516-88F6403D0F1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E64F073-12E2-425C-A40C-B3FDF1AAB995}" type="pres">
      <dgm:prSet presAssocID="{1AB432B9-6D40-4953-A398-4C19A9060810}" presName="spacer" presStyleCnt="0"/>
      <dgm:spPr/>
    </dgm:pt>
    <dgm:pt modelId="{6A7B9B19-2589-4B44-8C3D-7F6152F333DB}" type="pres">
      <dgm:prSet presAssocID="{B0CD4AAF-CE06-4364-BA96-6ADCA4EADA7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1CBEAE5-3581-43D9-ABD5-F9B43523500C}" type="pres">
      <dgm:prSet presAssocID="{524B6BD2-6B57-4DD2-A80C-3204662BFCF0}" presName="spacer" presStyleCnt="0"/>
      <dgm:spPr/>
    </dgm:pt>
    <dgm:pt modelId="{D4C65DA0-888D-4E54-B1FD-ED5DFDD21DBB}" type="pres">
      <dgm:prSet presAssocID="{29DC2197-09F0-41D4-88F0-ACCE30FCF389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830C7A23-E9ED-4F26-A1DB-4C8A4F9C1023}" srcId="{E72B84D7-9BC7-4B4F-AE7A-CD5F02151051}" destId="{4367A6AD-AE64-4FEA-9900-EB557A21F5A3}" srcOrd="0" destOrd="0" parTransId="{630EE638-7FFC-4DD7-AB1F-0837B12389FC}" sibTransId="{9051F299-2F74-4B88-9891-9EDC4193E14C}"/>
    <dgm:cxn modelId="{CBDC613A-857D-4F58-BE58-298F94E87B11}" srcId="{E72B84D7-9BC7-4B4F-AE7A-CD5F02151051}" destId="{29DC2197-09F0-41D4-88F0-ACCE30FCF389}" srcOrd="3" destOrd="0" parTransId="{CB88C1A6-159F-4FB9-AAC6-555AF15FF0D0}" sibTransId="{AED67F07-4DCB-4964-B9B3-D6A5AF7E5D38}"/>
    <dgm:cxn modelId="{6E77FA77-4DC5-4B5A-A104-AC744DF009C2}" srcId="{E72B84D7-9BC7-4B4F-AE7A-CD5F02151051}" destId="{B0CD4AAF-CE06-4364-BA96-6ADCA4EADA73}" srcOrd="2" destOrd="0" parTransId="{F6D87C2F-A073-4890-8D3E-E3C355F4848A}" sibTransId="{524B6BD2-6B57-4DD2-A80C-3204662BFCF0}"/>
    <dgm:cxn modelId="{F8A9537F-DA59-4038-9116-006FB23BBB9F}" type="presOf" srcId="{E72B84D7-9BC7-4B4F-AE7A-CD5F02151051}" destId="{C5004C94-9AC4-4F78-8C95-E7F54DB3D85B}" srcOrd="0" destOrd="0" presId="urn:microsoft.com/office/officeart/2005/8/layout/vList2"/>
    <dgm:cxn modelId="{44A4C6A2-64A0-426E-9C96-5BE109E224F6}" type="presOf" srcId="{29DC2197-09F0-41D4-88F0-ACCE30FCF389}" destId="{D4C65DA0-888D-4E54-B1FD-ED5DFDD21DBB}" srcOrd="0" destOrd="0" presId="urn:microsoft.com/office/officeart/2005/8/layout/vList2"/>
    <dgm:cxn modelId="{5520A7CC-DBC5-4D0D-9DE1-1DEBD74CC9A9}" type="presOf" srcId="{4367A6AD-AE64-4FEA-9900-EB557A21F5A3}" destId="{B8503573-726F-4061-BED6-CAB0C7D21337}" srcOrd="0" destOrd="0" presId="urn:microsoft.com/office/officeart/2005/8/layout/vList2"/>
    <dgm:cxn modelId="{6F680ACE-FB57-4D20-BB6E-9CDC99678050}" type="presOf" srcId="{5BCE0FC0-DF42-430F-B516-88F6403D0F16}" destId="{6BCFBBA1-9002-4309-8E58-B64F7D8229EC}" srcOrd="0" destOrd="0" presId="urn:microsoft.com/office/officeart/2005/8/layout/vList2"/>
    <dgm:cxn modelId="{A1F39ED8-7C00-479F-A810-D169DCEBF841}" type="presOf" srcId="{B0CD4AAF-CE06-4364-BA96-6ADCA4EADA73}" destId="{6A7B9B19-2589-4B44-8C3D-7F6152F333DB}" srcOrd="0" destOrd="0" presId="urn:microsoft.com/office/officeart/2005/8/layout/vList2"/>
    <dgm:cxn modelId="{D58EA4E3-1FC7-4638-A9C8-A23BB526DC6C}" srcId="{E72B84D7-9BC7-4B4F-AE7A-CD5F02151051}" destId="{5BCE0FC0-DF42-430F-B516-88F6403D0F16}" srcOrd="1" destOrd="0" parTransId="{7F1E01F9-2BCA-467A-BD00-7463FF0FA9B4}" sibTransId="{1AB432B9-6D40-4953-A398-4C19A9060810}"/>
    <dgm:cxn modelId="{22E6C765-F432-4425-B24A-39C9106D6F27}" type="presParOf" srcId="{C5004C94-9AC4-4F78-8C95-E7F54DB3D85B}" destId="{B8503573-726F-4061-BED6-CAB0C7D21337}" srcOrd="0" destOrd="0" presId="urn:microsoft.com/office/officeart/2005/8/layout/vList2"/>
    <dgm:cxn modelId="{512BF868-D5F8-4464-9489-8F56E19500F6}" type="presParOf" srcId="{C5004C94-9AC4-4F78-8C95-E7F54DB3D85B}" destId="{C9939D59-898E-4B43-ACB2-F9CFF4984A9E}" srcOrd="1" destOrd="0" presId="urn:microsoft.com/office/officeart/2005/8/layout/vList2"/>
    <dgm:cxn modelId="{302974C8-9C6A-44AC-BFE1-66EF44A9A3C1}" type="presParOf" srcId="{C5004C94-9AC4-4F78-8C95-E7F54DB3D85B}" destId="{6BCFBBA1-9002-4309-8E58-B64F7D8229EC}" srcOrd="2" destOrd="0" presId="urn:microsoft.com/office/officeart/2005/8/layout/vList2"/>
    <dgm:cxn modelId="{51D417F8-97AA-4F24-BC57-72F7A02E2D21}" type="presParOf" srcId="{C5004C94-9AC4-4F78-8C95-E7F54DB3D85B}" destId="{BE64F073-12E2-425C-A40C-B3FDF1AAB995}" srcOrd="3" destOrd="0" presId="urn:microsoft.com/office/officeart/2005/8/layout/vList2"/>
    <dgm:cxn modelId="{45287DF8-D3E7-4F98-8BFF-047F984DE7B9}" type="presParOf" srcId="{C5004C94-9AC4-4F78-8C95-E7F54DB3D85B}" destId="{6A7B9B19-2589-4B44-8C3D-7F6152F333DB}" srcOrd="4" destOrd="0" presId="urn:microsoft.com/office/officeart/2005/8/layout/vList2"/>
    <dgm:cxn modelId="{CDF29846-F9B3-45A5-A50A-A120F09942DF}" type="presParOf" srcId="{C5004C94-9AC4-4F78-8C95-E7F54DB3D85B}" destId="{61CBEAE5-3581-43D9-ABD5-F9B43523500C}" srcOrd="5" destOrd="0" presId="urn:microsoft.com/office/officeart/2005/8/layout/vList2"/>
    <dgm:cxn modelId="{2537E0CE-EB59-4B14-A5C8-ED367766357C}" type="presParOf" srcId="{C5004C94-9AC4-4F78-8C95-E7F54DB3D85B}" destId="{D4C65DA0-888D-4E54-B1FD-ED5DFDD21DBB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C8E0529A-B1CB-4886-BAC1-9EF8DA6FFC26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B2109076-7395-4184-9626-647B07DC39C3}">
      <dgm:prSet/>
      <dgm:spPr/>
      <dgm:t>
        <a:bodyPr/>
        <a:lstStyle/>
        <a:p>
          <a:r>
            <a:rPr lang="en-US"/>
            <a:t>On NIH (in‑distribution) the classifier achieves strong balanced accuracy</a:t>
          </a:r>
        </a:p>
      </dgm:t>
    </dgm:pt>
    <dgm:pt modelId="{EA7D4FA5-D4C4-4461-8F5D-83C00AC92774}" type="parTrans" cxnId="{6C2709FC-4A36-4FE1-A593-CAA6FF1829F9}">
      <dgm:prSet/>
      <dgm:spPr/>
      <dgm:t>
        <a:bodyPr/>
        <a:lstStyle/>
        <a:p>
          <a:endParaRPr lang="en-US"/>
        </a:p>
      </dgm:t>
    </dgm:pt>
    <dgm:pt modelId="{3453B2A6-A553-4872-A9A4-0B03D1FD6361}" type="sibTrans" cxnId="{6C2709FC-4A36-4FE1-A593-CAA6FF1829F9}">
      <dgm:prSet/>
      <dgm:spPr/>
      <dgm:t>
        <a:bodyPr/>
        <a:lstStyle/>
        <a:p>
          <a:endParaRPr lang="en-US"/>
        </a:p>
      </dgm:t>
    </dgm:pt>
    <dgm:pt modelId="{2CB2DFC6-58AC-4FB4-96F8-9898B475B58D}">
      <dgm:prSet/>
      <dgm:spPr/>
      <dgm:t>
        <a:bodyPr/>
        <a:lstStyle/>
        <a:p>
          <a:r>
            <a:rPr lang="en-US"/>
            <a:t>On Pediatric and CheXpert, balanced accuracy drops noticeably</a:t>
          </a:r>
        </a:p>
      </dgm:t>
    </dgm:pt>
    <dgm:pt modelId="{B37179DF-E560-4378-A0D8-464E1619C289}" type="parTrans" cxnId="{A704D45F-9CB1-4238-AA36-F1B341851A5C}">
      <dgm:prSet/>
      <dgm:spPr/>
      <dgm:t>
        <a:bodyPr/>
        <a:lstStyle/>
        <a:p>
          <a:endParaRPr lang="en-US"/>
        </a:p>
      </dgm:t>
    </dgm:pt>
    <dgm:pt modelId="{30EE06E0-2C1B-43AC-9BBA-5D289E872036}" type="sibTrans" cxnId="{A704D45F-9CB1-4238-AA36-F1B341851A5C}">
      <dgm:prSet/>
      <dgm:spPr/>
      <dgm:t>
        <a:bodyPr/>
        <a:lstStyle/>
        <a:p>
          <a:endParaRPr lang="en-US"/>
        </a:p>
      </dgm:t>
    </dgm:pt>
    <dgm:pt modelId="{8CE3D76E-4C8C-4F1F-9629-BA11A9A777F9}">
      <dgm:prSet/>
      <dgm:spPr/>
      <dgm:t>
        <a:bodyPr/>
        <a:lstStyle/>
        <a:p>
          <a:r>
            <a:rPr lang="en-US"/>
            <a:t>Datasets with stronger AE reconstruction error tend to show larger performance drops</a:t>
          </a:r>
        </a:p>
      </dgm:t>
    </dgm:pt>
    <dgm:pt modelId="{7E1E5CF6-AFCB-44E3-8B89-C5ED694D6BC7}" type="parTrans" cxnId="{FAB14A82-C6C5-42E4-BB85-D16DF63B9B2E}">
      <dgm:prSet/>
      <dgm:spPr/>
      <dgm:t>
        <a:bodyPr/>
        <a:lstStyle/>
        <a:p>
          <a:endParaRPr lang="en-US"/>
        </a:p>
      </dgm:t>
    </dgm:pt>
    <dgm:pt modelId="{6293EA60-9BDB-4C19-A40B-2A9528012937}" type="sibTrans" cxnId="{FAB14A82-C6C5-42E4-BB85-D16DF63B9B2E}">
      <dgm:prSet/>
      <dgm:spPr/>
      <dgm:t>
        <a:bodyPr/>
        <a:lstStyle/>
        <a:p>
          <a:endParaRPr lang="en-US"/>
        </a:p>
      </dgm:t>
    </dgm:pt>
    <dgm:pt modelId="{42B6700E-FC91-47D2-9491-6A2FEC3022A2}">
      <dgm:prSet/>
      <dgm:spPr/>
      <dgm:t>
        <a:bodyPr/>
        <a:lstStyle/>
        <a:p>
          <a:r>
            <a:rPr lang="en-US"/>
            <a:t>Links unsupervised shift signal with supervised performance</a:t>
          </a:r>
        </a:p>
      </dgm:t>
    </dgm:pt>
    <dgm:pt modelId="{9D89A66A-D499-4F69-94C1-9C9E74320D0D}" type="parTrans" cxnId="{93CCDB9F-7A57-41B7-B1FD-E46CFA5EF932}">
      <dgm:prSet/>
      <dgm:spPr/>
      <dgm:t>
        <a:bodyPr/>
        <a:lstStyle/>
        <a:p>
          <a:endParaRPr lang="en-US"/>
        </a:p>
      </dgm:t>
    </dgm:pt>
    <dgm:pt modelId="{0FFC9D35-6B6F-4406-9BE0-DAD820E1F53C}" type="sibTrans" cxnId="{93CCDB9F-7A57-41B7-B1FD-E46CFA5EF932}">
      <dgm:prSet/>
      <dgm:spPr/>
      <dgm:t>
        <a:bodyPr/>
        <a:lstStyle/>
        <a:p>
          <a:endParaRPr lang="en-US"/>
        </a:p>
      </dgm:t>
    </dgm:pt>
    <dgm:pt modelId="{5292BB28-ECEC-49ED-9FD2-A516C183B7BB}" type="pres">
      <dgm:prSet presAssocID="{C8E0529A-B1CB-4886-BAC1-9EF8DA6FFC26}" presName="linear" presStyleCnt="0">
        <dgm:presLayoutVars>
          <dgm:animLvl val="lvl"/>
          <dgm:resizeHandles val="exact"/>
        </dgm:presLayoutVars>
      </dgm:prSet>
      <dgm:spPr/>
    </dgm:pt>
    <dgm:pt modelId="{71B917F3-1C98-444E-8C13-799783E02408}" type="pres">
      <dgm:prSet presAssocID="{B2109076-7395-4184-9626-647B07DC39C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1DE9756-F873-44DF-9EB2-6A8D0773F515}" type="pres">
      <dgm:prSet presAssocID="{3453B2A6-A553-4872-A9A4-0B03D1FD6361}" presName="spacer" presStyleCnt="0"/>
      <dgm:spPr/>
    </dgm:pt>
    <dgm:pt modelId="{3F415B3E-1FB2-442D-BF8A-FBF55B68A1BC}" type="pres">
      <dgm:prSet presAssocID="{2CB2DFC6-58AC-4FB4-96F8-9898B475B58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1BA6413-E148-4978-9F97-D61ECBEE63AB}" type="pres">
      <dgm:prSet presAssocID="{30EE06E0-2C1B-43AC-9BBA-5D289E872036}" presName="spacer" presStyleCnt="0"/>
      <dgm:spPr/>
    </dgm:pt>
    <dgm:pt modelId="{E0A9E8BD-E97D-47DE-832F-502106D4FEE3}" type="pres">
      <dgm:prSet presAssocID="{8CE3D76E-4C8C-4F1F-9629-BA11A9A777F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D210712-89E7-48BD-912F-D0696E0F441B}" type="pres">
      <dgm:prSet presAssocID="{6293EA60-9BDB-4C19-A40B-2A9528012937}" presName="spacer" presStyleCnt="0"/>
      <dgm:spPr/>
    </dgm:pt>
    <dgm:pt modelId="{C66DD747-D700-4A7A-9732-2A35F00B9AD0}" type="pres">
      <dgm:prSet presAssocID="{42B6700E-FC91-47D2-9491-6A2FEC3022A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B84B2F2B-03B4-405B-AAB7-3AFDD1172DFE}" type="presOf" srcId="{42B6700E-FC91-47D2-9491-6A2FEC3022A2}" destId="{C66DD747-D700-4A7A-9732-2A35F00B9AD0}" srcOrd="0" destOrd="0" presId="urn:microsoft.com/office/officeart/2005/8/layout/vList2"/>
    <dgm:cxn modelId="{DB189C36-53A8-4DC0-8673-B24EF859BD06}" type="presOf" srcId="{8CE3D76E-4C8C-4F1F-9629-BA11A9A777F9}" destId="{E0A9E8BD-E97D-47DE-832F-502106D4FEE3}" srcOrd="0" destOrd="0" presId="urn:microsoft.com/office/officeart/2005/8/layout/vList2"/>
    <dgm:cxn modelId="{A704D45F-9CB1-4238-AA36-F1B341851A5C}" srcId="{C8E0529A-B1CB-4886-BAC1-9EF8DA6FFC26}" destId="{2CB2DFC6-58AC-4FB4-96F8-9898B475B58D}" srcOrd="1" destOrd="0" parTransId="{B37179DF-E560-4378-A0D8-464E1619C289}" sibTransId="{30EE06E0-2C1B-43AC-9BBA-5D289E872036}"/>
    <dgm:cxn modelId="{655D3061-5836-4A81-858B-C35471BB09D7}" type="presOf" srcId="{C8E0529A-B1CB-4886-BAC1-9EF8DA6FFC26}" destId="{5292BB28-ECEC-49ED-9FD2-A516C183B7BB}" srcOrd="0" destOrd="0" presId="urn:microsoft.com/office/officeart/2005/8/layout/vList2"/>
    <dgm:cxn modelId="{FAB14A82-C6C5-42E4-BB85-D16DF63B9B2E}" srcId="{C8E0529A-B1CB-4886-BAC1-9EF8DA6FFC26}" destId="{8CE3D76E-4C8C-4F1F-9629-BA11A9A777F9}" srcOrd="2" destOrd="0" parTransId="{7E1E5CF6-AFCB-44E3-8B89-C5ED694D6BC7}" sibTransId="{6293EA60-9BDB-4C19-A40B-2A9528012937}"/>
    <dgm:cxn modelId="{93CCDB9F-7A57-41B7-B1FD-E46CFA5EF932}" srcId="{C8E0529A-B1CB-4886-BAC1-9EF8DA6FFC26}" destId="{42B6700E-FC91-47D2-9491-6A2FEC3022A2}" srcOrd="3" destOrd="0" parTransId="{9D89A66A-D499-4F69-94C1-9C9E74320D0D}" sibTransId="{0FFC9D35-6B6F-4406-9BE0-DAD820E1F53C}"/>
    <dgm:cxn modelId="{802765AE-EB6E-4336-91BD-D52BE451B520}" type="presOf" srcId="{B2109076-7395-4184-9626-647B07DC39C3}" destId="{71B917F3-1C98-444E-8C13-799783E02408}" srcOrd="0" destOrd="0" presId="urn:microsoft.com/office/officeart/2005/8/layout/vList2"/>
    <dgm:cxn modelId="{8510FEEB-C79E-4E91-99EC-50763D5A7ADD}" type="presOf" srcId="{2CB2DFC6-58AC-4FB4-96F8-9898B475B58D}" destId="{3F415B3E-1FB2-442D-BF8A-FBF55B68A1BC}" srcOrd="0" destOrd="0" presId="urn:microsoft.com/office/officeart/2005/8/layout/vList2"/>
    <dgm:cxn modelId="{6C2709FC-4A36-4FE1-A593-CAA6FF1829F9}" srcId="{C8E0529A-B1CB-4886-BAC1-9EF8DA6FFC26}" destId="{B2109076-7395-4184-9626-647B07DC39C3}" srcOrd="0" destOrd="0" parTransId="{EA7D4FA5-D4C4-4461-8F5D-83C00AC92774}" sibTransId="{3453B2A6-A553-4872-A9A4-0B03D1FD6361}"/>
    <dgm:cxn modelId="{BC9B68D5-5039-4609-A779-7A7E82FE869B}" type="presParOf" srcId="{5292BB28-ECEC-49ED-9FD2-A516C183B7BB}" destId="{71B917F3-1C98-444E-8C13-799783E02408}" srcOrd="0" destOrd="0" presId="urn:microsoft.com/office/officeart/2005/8/layout/vList2"/>
    <dgm:cxn modelId="{730096A3-6D6B-4151-915C-390650CBABE0}" type="presParOf" srcId="{5292BB28-ECEC-49ED-9FD2-A516C183B7BB}" destId="{31DE9756-F873-44DF-9EB2-6A8D0773F515}" srcOrd="1" destOrd="0" presId="urn:microsoft.com/office/officeart/2005/8/layout/vList2"/>
    <dgm:cxn modelId="{CBEF368E-D209-41F8-8089-356FEB950C12}" type="presParOf" srcId="{5292BB28-ECEC-49ED-9FD2-A516C183B7BB}" destId="{3F415B3E-1FB2-442D-BF8A-FBF55B68A1BC}" srcOrd="2" destOrd="0" presId="urn:microsoft.com/office/officeart/2005/8/layout/vList2"/>
    <dgm:cxn modelId="{1B8F2886-7264-4953-9681-CCBCFB5241BC}" type="presParOf" srcId="{5292BB28-ECEC-49ED-9FD2-A516C183B7BB}" destId="{E1BA6413-E148-4978-9F97-D61ECBEE63AB}" srcOrd="3" destOrd="0" presId="urn:microsoft.com/office/officeart/2005/8/layout/vList2"/>
    <dgm:cxn modelId="{ED841B40-5FC7-482B-8C01-07F35C163808}" type="presParOf" srcId="{5292BB28-ECEC-49ED-9FD2-A516C183B7BB}" destId="{E0A9E8BD-E97D-47DE-832F-502106D4FEE3}" srcOrd="4" destOrd="0" presId="urn:microsoft.com/office/officeart/2005/8/layout/vList2"/>
    <dgm:cxn modelId="{979CDF69-E87D-4C18-B1D0-74C1521B1F64}" type="presParOf" srcId="{5292BB28-ECEC-49ED-9FD2-A516C183B7BB}" destId="{2D210712-89E7-48BD-912F-D0696E0F441B}" srcOrd="5" destOrd="0" presId="urn:microsoft.com/office/officeart/2005/8/layout/vList2"/>
    <dgm:cxn modelId="{D0D8840A-E464-470B-AE31-1AE545A06F4B}" type="presParOf" srcId="{5292BB28-ECEC-49ED-9FD2-A516C183B7BB}" destId="{C66DD747-D700-4A7A-9732-2A35F00B9AD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18987E6-C322-466B-B09B-7D1188E43CFB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41C1F256-EF25-4FA8-8350-E4E65DC3092F}">
      <dgm:prSet/>
      <dgm:spPr/>
      <dgm:t>
        <a:bodyPr/>
        <a:lstStyle/>
        <a:p>
          <a:r>
            <a:rPr lang="en-US"/>
            <a:t>Can we detect distribution shift in chest X‑ray images without labels?</a:t>
          </a:r>
        </a:p>
      </dgm:t>
    </dgm:pt>
    <dgm:pt modelId="{3F3C4332-FCAC-4362-9708-692BAF599302}" type="parTrans" cxnId="{CF083A1F-21BD-4392-9DF5-C4850C3CF371}">
      <dgm:prSet/>
      <dgm:spPr/>
      <dgm:t>
        <a:bodyPr/>
        <a:lstStyle/>
        <a:p>
          <a:endParaRPr lang="en-US"/>
        </a:p>
      </dgm:t>
    </dgm:pt>
    <dgm:pt modelId="{9541F7F5-CBD3-4115-9351-EF66B22876E8}" type="sibTrans" cxnId="{CF083A1F-21BD-4392-9DF5-C4850C3CF371}">
      <dgm:prSet/>
      <dgm:spPr/>
      <dgm:t>
        <a:bodyPr/>
        <a:lstStyle/>
        <a:p>
          <a:endParaRPr lang="en-US"/>
        </a:p>
      </dgm:t>
    </dgm:pt>
    <dgm:pt modelId="{D4A1947D-A5D6-4626-B709-9351D5FB6407}">
      <dgm:prSet/>
      <dgm:spPr/>
      <dgm:t>
        <a:bodyPr/>
        <a:lstStyle/>
        <a:p>
          <a:r>
            <a:rPr lang="en-US"/>
            <a:t>Can autoencoder reconstruction error act as an early‑warning signal?</a:t>
          </a:r>
        </a:p>
      </dgm:t>
    </dgm:pt>
    <dgm:pt modelId="{896D8E94-6F86-47D5-B2C7-425EC10870FA}" type="parTrans" cxnId="{70A59206-6D89-4A71-8A3C-53B1FAEC81B9}">
      <dgm:prSet/>
      <dgm:spPr/>
      <dgm:t>
        <a:bodyPr/>
        <a:lstStyle/>
        <a:p>
          <a:endParaRPr lang="en-US"/>
        </a:p>
      </dgm:t>
    </dgm:pt>
    <dgm:pt modelId="{B1163E52-0AE9-4487-8E34-6ED1826412D4}" type="sibTrans" cxnId="{70A59206-6D89-4A71-8A3C-53B1FAEC81B9}">
      <dgm:prSet/>
      <dgm:spPr/>
      <dgm:t>
        <a:bodyPr/>
        <a:lstStyle/>
        <a:p>
          <a:endParaRPr lang="en-US"/>
        </a:p>
      </dgm:t>
    </dgm:pt>
    <dgm:pt modelId="{4CE0F89D-45E4-4F93-914A-8EE5CC251F5A}">
      <dgm:prSet/>
      <dgm:spPr/>
      <dgm:t>
        <a:bodyPr/>
        <a:lstStyle/>
        <a:p>
          <a:r>
            <a:rPr lang="en-US"/>
            <a:t>How does this relate to actual classifier performance on new datasets?</a:t>
          </a:r>
        </a:p>
      </dgm:t>
    </dgm:pt>
    <dgm:pt modelId="{D4F762EF-0A99-4B98-A106-CF225FA8FBC0}" type="parTrans" cxnId="{9D197520-E440-42D7-9B64-71E7FDDFFA25}">
      <dgm:prSet/>
      <dgm:spPr/>
      <dgm:t>
        <a:bodyPr/>
        <a:lstStyle/>
        <a:p>
          <a:endParaRPr lang="en-US"/>
        </a:p>
      </dgm:t>
    </dgm:pt>
    <dgm:pt modelId="{C21B5714-4EE6-4D69-BBE8-B8BFE9FF99BF}" type="sibTrans" cxnId="{9D197520-E440-42D7-9B64-71E7FDDFFA25}">
      <dgm:prSet/>
      <dgm:spPr/>
      <dgm:t>
        <a:bodyPr/>
        <a:lstStyle/>
        <a:p>
          <a:endParaRPr lang="en-US"/>
        </a:p>
      </dgm:t>
    </dgm:pt>
    <dgm:pt modelId="{3106CBBD-8893-4963-955D-50F885DD6F58}" type="pres">
      <dgm:prSet presAssocID="{418987E6-C322-466B-B09B-7D1188E43CFB}" presName="linear" presStyleCnt="0">
        <dgm:presLayoutVars>
          <dgm:animLvl val="lvl"/>
          <dgm:resizeHandles val="exact"/>
        </dgm:presLayoutVars>
      </dgm:prSet>
      <dgm:spPr/>
    </dgm:pt>
    <dgm:pt modelId="{B8A5BF60-68C4-4852-943E-A7062E69F595}" type="pres">
      <dgm:prSet presAssocID="{41C1F256-EF25-4FA8-8350-E4E65DC3092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038D9A9-7A58-4EA9-916E-745B70E60F3E}" type="pres">
      <dgm:prSet presAssocID="{9541F7F5-CBD3-4115-9351-EF66B22876E8}" presName="spacer" presStyleCnt="0"/>
      <dgm:spPr/>
    </dgm:pt>
    <dgm:pt modelId="{B37EA3BF-3C1D-4CF0-85A5-7620D3C4F7EA}" type="pres">
      <dgm:prSet presAssocID="{D4A1947D-A5D6-4626-B709-9351D5FB640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8F3EAE6-AA13-4338-B984-83F2460BD0FB}" type="pres">
      <dgm:prSet presAssocID="{B1163E52-0AE9-4487-8E34-6ED1826412D4}" presName="spacer" presStyleCnt="0"/>
      <dgm:spPr/>
    </dgm:pt>
    <dgm:pt modelId="{C851A005-DA87-4B90-BA97-66D4378C023E}" type="pres">
      <dgm:prSet presAssocID="{4CE0F89D-45E4-4F93-914A-8EE5CC251F5A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0A59206-6D89-4A71-8A3C-53B1FAEC81B9}" srcId="{418987E6-C322-466B-B09B-7D1188E43CFB}" destId="{D4A1947D-A5D6-4626-B709-9351D5FB6407}" srcOrd="1" destOrd="0" parTransId="{896D8E94-6F86-47D5-B2C7-425EC10870FA}" sibTransId="{B1163E52-0AE9-4487-8E34-6ED1826412D4}"/>
    <dgm:cxn modelId="{92E0AC12-0A2E-47EA-A0A2-D89023E583BA}" type="presOf" srcId="{D4A1947D-A5D6-4626-B709-9351D5FB6407}" destId="{B37EA3BF-3C1D-4CF0-85A5-7620D3C4F7EA}" srcOrd="0" destOrd="0" presId="urn:microsoft.com/office/officeart/2005/8/layout/vList2"/>
    <dgm:cxn modelId="{CF083A1F-21BD-4392-9DF5-C4850C3CF371}" srcId="{418987E6-C322-466B-B09B-7D1188E43CFB}" destId="{41C1F256-EF25-4FA8-8350-E4E65DC3092F}" srcOrd="0" destOrd="0" parTransId="{3F3C4332-FCAC-4362-9708-692BAF599302}" sibTransId="{9541F7F5-CBD3-4115-9351-EF66B22876E8}"/>
    <dgm:cxn modelId="{9D197520-E440-42D7-9B64-71E7FDDFFA25}" srcId="{418987E6-C322-466B-B09B-7D1188E43CFB}" destId="{4CE0F89D-45E4-4F93-914A-8EE5CC251F5A}" srcOrd="2" destOrd="0" parTransId="{D4F762EF-0A99-4B98-A106-CF225FA8FBC0}" sibTransId="{C21B5714-4EE6-4D69-BBE8-B8BFE9FF99BF}"/>
    <dgm:cxn modelId="{998C0023-8BEB-4203-8EE4-D1AA00B148F4}" type="presOf" srcId="{41C1F256-EF25-4FA8-8350-E4E65DC3092F}" destId="{B8A5BF60-68C4-4852-943E-A7062E69F595}" srcOrd="0" destOrd="0" presId="urn:microsoft.com/office/officeart/2005/8/layout/vList2"/>
    <dgm:cxn modelId="{AA21D979-3A6D-40A2-89D0-541A727DA409}" type="presOf" srcId="{418987E6-C322-466B-B09B-7D1188E43CFB}" destId="{3106CBBD-8893-4963-955D-50F885DD6F58}" srcOrd="0" destOrd="0" presId="urn:microsoft.com/office/officeart/2005/8/layout/vList2"/>
    <dgm:cxn modelId="{11FDB4A6-DDCB-4DA0-9A14-BB356D2788A8}" type="presOf" srcId="{4CE0F89D-45E4-4F93-914A-8EE5CC251F5A}" destId="{C851A005-DA87-4B90-BA97-66D4378C023E}" srcOrd="0" destOrd="0" presId="urn:microsoft.com/office/officeart/2005/8/layout/vList2"/>
    <dgm:cxn modelId="{85BB26BD-FF21-47A8-A460-8530DA080D38}" type="presParOf" srcId="{3106CBBD-8893-4963-955D-50F885DD6F58}" destId="{B8A5BF60-68C4-4852-943E-A7062E69F595}" srcOrd="0" destOrd="0" presId="urn:microsoft.com/office/officeart/2005/8/layout/vList2"/>
    <dgm:cxn modelId="{891D0884-76C5-46D9-85C0-93F1C23C34A5}" type="presParOf" srcId="{3106CBBD-8893-4963-955D-50F885DD6F58}" destId="{1038D9A9-7A58-4EA9-916E-745B70E60F3E}" srcOrd="1" destOrd="0" presId="urn:microsoft.com/office/officeart/2005/8/layout/vList2"/>
    <dgm:cxn modelId="{6E980AA9-98AD-4152-91B4-BAAB8157E6E3}" type="presParOf" srcId="{3106CBBD-8893-4963-955D-50F885DD6F58}" destId="{B37EA3BF-3C1D-4CF0-85A5-7620D3C4F7EA}" srcOrd="2" destOrd="0" presId="urn:microsoft.com/office/officeart/2005/8/layout/vList2"/>
    <dgm:cxn modelId="{321AF42B-B73B-4AEC-8F5F-B6112772A1BA}" type="presParOf" srcId="{3106CBBD-8893-4963-955D-50F885DD6F58}" destId="{38F3EAE6-AA13-4338-B984-83F2460BD0FB}" srcOrd="3" destOrd="0" presId="urn:microsoft.com/office/officeart/2005/8/layout/vList2"/>
    <dgm:cxn modelId="{1B55E1B6-C9F8-4906-8897-8F85C6EB523E}" type="presParOf" srcId="{3106CBBD-8893-4963-955D-50F885DD6F58}" destId="{C851A005-DA87-4B90-BA97-66D4378C023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3870F211-AE9B-4352-A653-5008B0E99A26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829FB502-645E-4DBB-A55D-E44206488A5F}">
      <dgm:prSet/>
      <dgm:spPr/>
      <dgm:t>
        <a:bodyPr/>
        <a:lstStyle/>
        <a:p>
          <a:r>
            <a:rPr lang="en-US"/>
            <a:t>AUC (Area Under ROC Curve) measures class separability</a:t>
          </a:r>
        </a:p>
      </dgm:t>
    </dgm:pt>
    <dgm:pt modelId="{57DB7CEF-52D4-4CB1-80C7-E029EF7B4CF3}" type="parTrans" cxnId="{14FAFA44-41E7-459B-9D7A-31C5AB760470}">
      <dgm:prSet/>
      <dgm:spPr/>
      <dgm:t>
        <a:bodyPr/>
        <a:lstStyle/>
        <a:p>
          <a:endParaRPr lang="en-US"/>
        </a:p>
      </dgm:t>
    </dgm:pt>
    <dgm:pt modelId="{EB4B8BB4-8151-4240-AACA-8371083273A8}" type="sibTrans" cxnId="{14FAFA44-41E7-459B-9D7A-31C5AB760470}">
      <dgm:prSet/>
      <dgm:spPr/>
      <dgm:t>
        <a:bodyPr/>
        <a:lstStyle/>
        <a:p>
          <a:endParaRPr lang="en-US"/>
        </a:p>
      </dgm:t>
    </dgm:pt>
    <dgm:pt modelId="{6DAA6CAA-2F63-473D-B774-BA013448337D}">
      <dgm:prSet/>
      <dgm:spPr/>
      <dgm:t>
        <a:bodyPr/>
        <a:lstStyle/>
        <a:p>
          <a:r>
            <a:rPr lang="en-US"/>
            <a:t>On some external datasets the AUC looked surprisingly high</a:t>
          </a:r>
        </a:p>
      </dgm:t>
    </dgm:pt>
    <dgm:pt modelId="{3B81EA80-0A57-43DA-9B66-2230EBDEAA14}" type="parTrans" cxnId="{14761642-8301-41C8-8DF5-3911D2263249}">
      <dgm:prSet/>
      <dgm:spPr/>
      <dgm:t>
        <a:bodyPr/>
        <a:lstStyle/>
        <a:p>
          <a:endParaRPr lang="en-US"/>
        </a:p>
      </dgm:t>
    </dgm:pt>
    <dgm:pt modelId="{4B56A173-BA15-44A6-8043-0E972257ECE8}" type="sibTrans" cxnId="{14761642-8301-41C8-8DF5-3911D2263249}">
      <dgm:prSet/>
      <dgm:spPr/>
      <dgm:t>
        <a:bodyPr/>
        <a:lstStyle/>
        <a:p>
          <a:endParaRPr lang="en-US"/>
        </a:p>
      </dgm:t>
    </dgm:pt>
    <dgm:pt modelId="{1EA830A3-CC91-46AE-99D0-7EEAB98829E8}">
      <dgm:prSet/>
      <dgm:spPr/>
      <dgm:t>
        <a:bodyPr/>
        <a:lstStyle/>
        <a:p>
          <a:r>
            <a:rPr lang="en-US"/>
            <a:t>Plain accuracy can be misleading with strong class imbalance</a:t>
          </a:r>
        </a:p>
      </dgm:t>
    </dgm:pt>
    <dgm:pt modelId="{A8B1864E-5874-48FC-B801-E44DDB1213CB}" type="parTrans" cxnId="{61D5E6CC-3B4C-45BD-8A3F-F057529F0A4F}">
      <dgm:prSet/>
      <dgm:spPr/>
      <dgm:t>
        <a:bodyPr/>
        <a:lstStyle/>
        <a:p>
          <a:endParaRPr lang="en-US"/>
        </a:p>
      </dgm:t>
    </dgm:pt>
    <dgm:pt modelId="{B409E39C-5A00-4519-B99B-B4FE9E09E8D6}" type="sibTrans" cxnId="{61D5E6CC-3B4C-45BD-8A3F-F057529F0A4F}">
      <dgm:prSet/>
      <dgm:spPr/>
      <dgm:t>
        <a:bodyPr/>
        <a:lstStyle/>
        <a:p>
          <a:endParaRPr lang="en-US"/>
        </a:p>
      </dgm:t>
    </dgm:pt>
    <dgm:pt modelId="{E672FD73-C73A-46C6-ABFC-B91A3FBED80A}">
      <dgm:prSet/>
      <dgm:spPr/>
      <dgm:t>
        <a:bodyPr/>
        <a:lstStyle/>
        <a:p>
          <a:r>
            <a:rPr lang="en-US"/>
            <a:t>CheXpert is extremely skewed (~96% abnormal)</a:t>
          </a:r>
        </a:p>
      </dgm:t>
    </dgm:pt>
    <dgm:pt modelId="{B3C84C67-0192-4ECD-BD23-B3724795361E}" type="parTrans" cxnId="{91A441B3-AAA5-4F9B-99E7-E5BB355FEF38}">
      <dgm:prSet/>
      <dgm:spPr/>
      <dgm:t>
        <a:bodyPr/>
        <a:lstStyle/>
        <a:p>
          <a:endParaRPr lang="en-US"/>
        </a:p>
      </dgm:t>
    </dgm:pt>
    <dgm:pt modelId="{6285D9AC-A4CA-4542-821D-15981A0514DA}" type="sibTrans" cxnId="{91A441B3-AAA5-4F9B-99E7-E5BB355FEF38}">
      <dgm:prSet/>
      <dgm:spPr/>
      <dgm:t>
        <a:bodyPr/>
        <a:lstStyle/>
        <a:p>
          <a:endParaRPr lang="en-US"/>
        </a:p>
      </dgm:t>
    </dgm:pt>
    <dgm:pt modelId="{57DE86BA-E48E-48E4-A904-4D2CA725FB5E}" type="pres">
      <dgm:prSet presAssocID="{3870F211-AE9B-4352-A653-5008B0E99A26}" presName="linear" presStyleCnt="0">
        <dgm:presLayoutVars>
          <dgm:animLvl val="lvl"/>
          <dgm:resizeHandles val="exact"/>
        </dgm:presLayoutVars>
      </dgm:prSet>
      <dgm:spPr/>
    </dgm:pt>
    <dgm:pt modelId="{2D51D6B3-7DB0-42CA-A70A-7F37208E97B2}" type="pres">
      <dgm:prSet presAssocID="{829FB502-645E-4DBB-A55D-E44206488A5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898E336-8F83-4982-B8CE-37A63ED87410}" type="pres">
      <dgm:prSet presAssocID="{EB4B8BB4-8151-4240-AACA-8371083273A8}" presName="spacer" presStyleCnt="0"/>
      <dgm:spPr/>
    </dgm:pt>
    <dgm:pt modelId="{42AF9F6E-5E3D-470B-962D-A408F727E2A2}" type="pres">
      <dgm:prSet presAssocID="{6DAA6CAA-2F63-473D-B774-BA013448337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1CE12E4-54FB-4F9E-BC80-9CA57A03C2CC}" type="pres">
      <dgm:prSet presAssocID="{4B56A173-BA15-44A6-8043-0E972257ECE8}" presName="spacer" presStyleCnt="0"/>
      <dgm:spPr/>
    </dgm:pt>
    <dgm:pt modelId="{8E4D9663-A238-4FCD-A9B1-64A6E6109E25}" type="pres">
      <dgm:prSet presAssocID="{1EA830A3-CC91-46AE-99D0-7EEAB98829E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AABA2CC-9FFC-4B72-B591-A410045183B0}" type="pres">
      <dgm:prSet presAssocID="{B409E39C-5A00-4519-B99B-B4FE9E09E8D6}" presName="spacer" presStyleCnt="0"/>
      <dgm:spPr/>
    </dgm:pt>
    <dgm:pt modelId="{59E325B8-8ED8-409E-9162-00E0104F6FB7}" type="pres">
      <dgm:prSet presAssocID="{E672FD73-C73A-46C6-ABFC-B91A3FBED80A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F1F3D507-FF74-4C29-A162-F2C7DF66F371}" type="presOf" srcId="{829FB502-645E-4DBB-A55D-E44206488A5F}" destId="{2D51D6B3-7DB0-42CA-A70A-7F37208E97B2}" srcOrd="0" destOrd="0" presId="urn:microsoft.com/office/officeart/2005/8/layout/vList2"/>
    <dgm:cxn modelId="{14761642-8301-41C8-8DF5-3911D2263249}" srcId="{3870F211-AE9B-4352-A653-5008B0E99A26}" destId="{6DAA6CAA-2F63-473D-B774-BA013448337D}" srcOrd="1" destOrd="0" parTransId="{3B81EA80-0A57-43DA-9B66-2230EBDEAA14}" sibTransId="{4B56A173-BA15-44A6-8043-0E972257ECE8}"/>
    <dgm:cxn modelId="{14FAFA44-41E7-459B-9D7A-31C5AB760470}" srcId="{3870F211-AE9B-4352-A653-5008B0E99A26}" destId="{829FB502-645E-4DBB-A55D-E44206488A5F}" srcOrd="0" destOrd="0" parTransId="{57DB7CEF-52D4-4CB1-80C7-E029EF7B4CF3}" sibTransId="{EB4B8BB4-8151-4240-AACA-8371083273A8}"/>
    <dgm:cxn modelId="{1E550272-389A-4699-9195-E61FC17F5F87}" type="presOf" srcId="{E672FD73-C73A-46C6-ABFC-B91A3FBED80A}" destId="{59E325B8-8ED8-409E-9162-00E0104F6FB7}" srcOrd="0" destOrd="0" presId="urn:microsoft.com/office/officeart/2005/8/layout/vList2"/>
    <dgm:cxn modelId="{AAA40690-4DE9-4CCE-909F-5CF15F60A303}" type="presOf" srcId="{3870F211-AE9B-4352-A653-5008B0E99A26}" destId="{57DE86BA-E48E-48E4-A904-4D2CA725FB5E}" srcOrd="0" destOrd="0" presId="urn:microsoft.com/office/officeart/2005/8/layout/vList2"/>
    <dgm:cxn modelId="{1E445BAE-4300-4080-BECB-0B0FC376AD47}" type="presOf" srcId="{6DAA6CAA-2F63-473D-B774-BA013448337D}" destId="{42AF9F6E-5E3D-470B-962D-A408F727E2A2}" srcOrd="0" destOrd="0" presId="urn:microsoft.com/office/officeart/2005/8/layout/vList2"/>
    <dgm:cxn modelId="{91A441B3-AAA5-4F9B-99E7-E5BB355FEF38}" srcId="{3870F211-AE9B-4352-A653-5008B0E99A26}" destId="{E672FD73-C73A-46C6-ABFC-B91A3FBED80A}" srcOrd="3" destOrd="0" parTransId="{B3C84C67-0192-4ECD-BD23-B3724795361E}" sibTransId="{6285D9AC-A4CA-4542-821D-15981A0514DA}"/>
    <dgm:cxn modelId="{61D5E6CC-3B4C-45BD-8A3F-F057529F0A4F}" srcId="{3870F211-AE9B-4352-A653-5008B0E99A26}" destId="{1EA830A3-CC91-46AE-99D0-7EEAB98829E8}" srcOrd="2" destOrd="0" parTransId="{A8B1864E-5874-48FC-B801-E44DDB1213CB}" sibTransId="{B409E39C-5A00-4519-B99B-B4FE9E09E8D6}"/>
    <dgm:cxn modelId="{20EE95D8-4986-4801-B164-3F398216074C}" type="presOf" srcId="{1EA830A3-CC91-46AE-99D0-7EEAB98829E8}" destId="{8E4D9663-A238-4FCD-A9B1-64A6E6109E25}" srcOrd="0" destOrd="0" presId="urn:microsoft.com/office/officeart/2005/8/layout/vList2"/>
    <dgm:cxn modelId="{FEBA6664-8A3F-4057-B3E3-C8168A543D6C}" type="presParOf" srcId="{57DE86BA-E48E-48E4-A904-4D2CA725FB5E}" destId="{2D51D6B3-7DB0-42CA-A70A-7F37208E97B2}" srcOrd="0" destOrd="0" presId="urn:microsoft.com/office/officeart/2005/8/layout/vList2"/>
    <dgm:cxn modelId="{6668F051-9854-4D1D-8858-567A56267CD2}" type="presParOf" srcId="{57DE86BA-E48E-48E4-A904-4D2CA725FB5E}" destId="{7898E336-8F83-4982-B8CE-37A63ED87410}" srcOrd="1" destOrd="0" presId="urn:microsoft.com/office/officeart/2005/8/layout/vList2"/>
    <dgm:cxn modelId="{0D40C715-3930-48A2-81F6-EAB2E751FFBC}" type="presParOf" srcId="{57DE86BA-E48E-48E4-A904-4D2CA725FB5E}" destId="{42AF9F6E-5E3D-470B-962D-A408F727E2A2}" srcOrd="2" destOrd="0" presId="urn:microsoft.com/office/officeart/2005/8/layout/vList2"/>
    <dgm:cxn modelId="{ADEB7C27-9E7E-4BB9-BCFD-8C481F0D526B}" type="presParOf" srcId="{57DE86BA-E48E-48E4-A904-4D2CA725FB5E}" destId="{61CE12E4-54FB-4F9E-BC80-9CA57A03C2CC}" srcOrd="3" destOrd="0" presId="urn:microsoft.com/office/officeart/2005/8/layout/vList2"/>
    <dgm:cxn modelId="{DD960489-0545-40A0-9E14-43A1C6B6008A}" type="presParOf" srcId="{57DE86BA-E48E-48E4-A904-4D2CA725FB5E}" destId="{8E4D9663-A238-4FCD-A9B1-64A6E6109E25}" srcOrd="4" destOrd="0" presId="urn:microsoft.com/office/officeart/2005/8/layout/vList2"/>
    <dgm:cxn modelId="{8ED1F76D-9D25-461A-B7F2-D3BA6D65F4E7}" type="presParOf" srcId="{57DE86BA-E48E-48E4-A904-4D2CA725FB5E}" destId="{4AABA2CC-9FFC-4B72-B591-A410045183B0}" srcOrd="5" destOrd="0" presId="urn:microsoft.com/office/officeart/2005/8/layout/vList2"/>
    <dgm:cxn modelId="{255A43FA-77EE-4955-9C19-AAADE1CC4EEC}" type="presParOf" srcId="{57DE86BA-E48E-48E4-A904-4D2CA725FB5E}" destId="{59E325B8-8ED8-409E-9162-00E0104F6FB7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E13DF458-DFD8-47CC-87CD-4319D14BCA72}" type="doc">
      <dgm:prSet loTypeId="urn:microsoft.com/office/officeart/2008/layout/LinedList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305F325C-35D4-42EC-8A77-3926174CC55F}">
      <dgm:prSet/>
      <dgm:spPr/>
      <dgm:t>
        <a:bodyPr/>
        <a:lstStyle/>
        <a:p>
          <a:r>
            <a:rPr lang="en-US"/>
            <a:t>Balanced Accuracy = average of sensitivity and specificity</a:t>
          </a:r>
        </a:p>
      </dgm:t>
    </dgm:pt>
    <dgm:pt modelId="{F97B655A-87E3-4402-A436-256D1363C1FE}" type="parTrans" cxnId="{7BA6FFB2-7E61-485E-AB44-6EA26B03F7A7}">
      <dgm:prSet/>
      <dgm:spPr/>
      <dgm:t>
        <a:bodyPr/>
        <a:lstStyle/>
        <a:p>
          <a:endParaRPr lang="en-US"/>
        </a:p>
      </dgm:t>
    </dgm:pt>
    <dgm:pt modelId="{AADB6FD6-EBB6-44BD-A920-996F645EC2F9}" type="sibTrans" cxnId="{7BA6FFB2-7E61-485E-AB44-6EA26B03F7A7}">
      <dgm:prSet/>
      <dgm:spPr/>
      <dgm:t>
        <a:bodyPr/>
        <a:lstStyle/>
        <a:p>
          <a:endParaRPr lang="en-US"/>
        </a:p>
      </dgm:t>
    </dgm:pt>
    <dgm:pt modelId="{C8C3B715-F875-4BE0-AFD4-EF82FE6D135B}">
      <dgm:prSet/>
      <dgm:spPr/>
      <dgm:t>
        <a:bodyPr/>
        <a:lstStyle/>
        <a:p>
          <a:r>
            <a:rPr lang="en-US"/>
            <a:t>Gives equal weight to minority and majority class</a:t>
          </a:r>
        </a:p>
      </dgm:t>
    </dgm:pt>
    <dgm:pt modelId="{E2BCDAC9-82B9-4235-811B-A496CAB657F8}" type="parTrans" cxnId="{1D6D41C5-17F7-4E8C-9B5E-D4A310FAB5C4}">
      <dgm:prSet/>
      <dgm:spPr/>
      <dgm:t>
        <a:bodyPr/>
        <a:lstStyle/>
        <a:p>
          <a:endParaRPr lang="en-US"/>
        </a:p>
      </dgm:t>
    </dgm:pt>
    <dgm:pt modelId="{87A3328A-B197-470C-A18F-159041DB1EC7}" type="sibTrans" cxnId="{1D6D41C5-17F7-4E8C-9B5E-D4A310FAB5C4}">
      <dgm:prSet/>
      <dgm:spPr/>
      <dgm:t>
        <a:bodyPr/>
        <a:lstStyle/>
        <a:p>
          <a:endParaRPr lang="en-US"/>
        </a:p>
      </dgm:t>
    </dgm:pt>
    <dgm:pt modelId="{85053EC0-87FC-4D9B-8750-CB87D2DC2ED3}">
      <dgm:prSet/>
      <dgm:spPr/>
      <dgm:t>
        <a:bodyPr/>
        <a:lstStyle/>
        <a:p>
          <a:r>
            <a:rPr lang="en-US"/>
            <a:t>Prevents ‘fake’ high scores from trivial majority‑class predictions</a:t>
          </a:r>
        </a:p>
      </dgm:t>
    </dgm:pt>
    <dgm:pt modelId="{ABCCDEF7-FA66-4779-AEB2-871EFE7D0E2D}" type="parTrans" cxnId="{E1CFE7DA-F374-40CA-BF65-5CB6D8D2A416}">
      <dgm:prSet/>
      <dgm:spPr/>
      <dgm:t>
        <a:bodyPr/>
        <a:lstStyle/>
        <a:p>
          <a:endParaRPr lang="en-US"/>
        </a:p>
      </dgm:t>
    </dgm:pt>
    <dgm:pt modelId="{ABEECC3C-5B74-47D9-811B-710C2260D472}" type="sibTrans" cxnId="{E1CFE7DA-F374-40CA-BF65-5CB6D8D2A416}">
      <dgm:prSet/>
      <dgm:spPr/>
      <dgm:t>
        <a:bodyPr/>
        <a:lstStyle/>
        <a:p>
          <a:endParaRPr lang="en-US"/>
        </a:p>
      </dgm:t>
    </dgm:pt>
    <dgm:pt modelId="{9ED2BC66-EB96-4FB9-94EF-79E9E038AC1B}">
      <dgm:prSet/>
      <dgm:spPr/>
      <dgm:t>
        <a:bodyPr/>
        <a:lstStyle/>
        <a:p>
          <a:r>
            <a:rPr lang="en-US"/>
            <a:t>Crucial for cross‑dataset comparison with different prevalences</a:t>
          </a:r>
        </a:p>
      </dgm:t>
    </dgm:pt>
    <dgm:pt modelId="{7FFF4743-1C19-4424-B9C5-968BD82F6078}" type="parTrans" cxnId="{ED8D7B25-F0F6-4F8E-9A91-E708701AB725}">
      <dgm:prSet/>
      <dgm:spPr/>
      <dgm:t>
        <a:bodyPr/>
        <a:lstStyle/>
        <a:p>
          <a:endParaRPr lang="en-US"/>
        </a:p>
      </dgm:t>
    </dgm:pt>
    <dgm:pt modelId="{978A7183-139F-41CF-A123-DE7EBAD807D2}" type="sibTrans" cxnId="{ED8D7B25-F0F6-4F8E-9A91-E708701AB725}">
      <dgm:prSet/>
      <dgm:spPr/>
      <dgm:t>
        <a:bodyPr/>
        <a:lstStyle/>
        <a:p>
          <a:endParaRPr lang="en-US"/>
        </a:p>
      </dgm:t>
    </dgm:pt>
    <dgm:pt modelId="{BDB52E75-AAA4-403A-AD44-B45CF00A55B5}" type="pres">
      <dgm:prSet presAssocID="{E13DF458-DFD8-47CC-87CD-4319D14BCA72}" presName="vert0" presStyleCnt="0">
        <dgm:presLayoutVars>
          <dgm:dir/>
          <dgm:animOne val="branch"/>
          <dgm:animLvl val="lvl"/>
        </dgm:presLayoutVars>
      </dgm:prSet>
      <dgm:spPr/>
    </dgm:pt>
    <dgm:pt modelId="{CF2C732E-C4FC-450E-9570-DD9C9FFA940C}" type="pres">
      <dgm:prSet presAssocID="{305F325C-35D4-42EC-8A77-3926174CC55F}" presName="thickLine" presStyleLbl="alignNode1" presStyleIdx="0" presStyleCnt="4"/>
      <dgm:spPr/>
    </dgm:pt>
    <dgm:pt modelId="{340F4259-32BA-4AEC-98C8-A538D9D58E1A}" type="pres">
      <dgm:prSet presAssocID="{305F325C-35D4-42EC-8A77-3926174CC55F}" presName="horz1" presStyleCnt="0"/>
      <dgm:spPr/>
    </dgm:pt>
    <dgm:pt modelId="{A2987715-AE28-4E5F-9B49-8F6E4D59DBF9}" type="pres">
      <dgm:prSet presAssocID="{305F325C-35D4-42EC-8A77-3926174CC55F}" presName="tx1" presStyleLbl="revTx" presStyleIdx="0" presStyleCnt="4"/>
      <dgm:spPr/>
    </dgm:pt>
    <dgm:pt modelId="{FCF2EA1D-375E-4B77-ADB9-F0010D100B01}" type="pres">
      <dgm:prSet presAssocID="{305F325C-35D4-42EC-8A77-3926174CC55F}" presName="vert1" presStyleCnt="0"/>
      <dgm:spPr/>
    </dgm:pt>
    <dgm:pt modelId="{5C5DBD52-2126-4753-9B5F-13B2D094BBBE}" type="pres">
      <dgm:prSet presAssocID="{C8C3B715-F875-4BE0-AFD4-EF82FE6D135B}" presName="thickLine" presStyleLbl="alignNode1" presStyleIdx="1" presStyleCnt="4"/>
      <dgm:spPr/>
    </dgm:pt>
    <dgm:pt modelId="{A3672E82-F9C6-465C-A727-29C311953BB2}" type="pres">
      <dgm:prSet presAssocID="{C8C3B715-F875-4BE0-AFD4-EF82FE6D135B}" presName="horz1" presStyleCnt="0"/>
      <dgm:spPr/>
    </dgm:pt>
    <dgm:pt modelId="{6A0F9780-2CCE-48A5-ABE4-447AA7E2D783}" type="pres">
      <dgm:prSet presAssocID="{C8C3B715-F875-4BE0-AFD4-EF82FE6D135B}" presName="tx1" presStyleLbl="revTx" presStyleIdx="1" presStyleCnt="4"/>
      <dgm:spPr/>
    </dgm:pt>
    <dgm:pt modelId="{97F58461-3981-401A-8562-A68DA20BAC47}" type="pres">
      <dgm:prSet presAssocID="{C8C3B715-F875-4BE0-AFD4-EF82FE6D135B}" presName="vert1" presStyleCnt="0"/>
      <dgm:spPr/>
    </dgm:pt>
    <dgm:pt modelId="{C8003782-8EAC-4144-8DAD-7ED832525C4E}" type="pres">
      <dgm:prSet presAssocID="{85053EC0-87FC-4D9B-8750-CB87D2DC2ED3}" presName="thickLine" presStyleLbl="alignNode1" presStyleIdx="2" presStyleCnt="4"/>
      <dgm:spPr/>
    </dgm:pt>
    <dgm:pt modelId="{60D9866F-64A4-4606-93C5-D47844CC3001}" type="pres">
      <dgm:prSet presAssocID="{85053EC0-87FC-4D9B-8750-CB87D2DC2ED3}" presName="horz1" presStyleCnt="0"/>
      <dgm:spPr/>
    </dgm:pt>
    <dgm:pt modelId="{955A34C9-8057-4FB1-8B8F-988728D55DBD}" type="pres">
      <dgm:prSet presAssocID="{85053EC0-87FC-4D9B-8750-CB87D2DC2ED3}" presName="tx1" presStyleLbl="revTx" presStyleIdx="2" presStyleCnt="4"/>
      <dgm:spPr/>
    </dgm:pt>
    <dgm:pt modelId="{F2DAC9C0-81DD-4366-9B92-7B0AF0F509E7}" type="pres">
      <dgm:prSet presAssocID="{85053EC0-87FC-4D9B-8750-CB87D2DC2ED3}" presName="vert1" presStyleCnt="0"/>
      <dgm:spPr/>
    </dgm:pt>
    <dgm:pt modelId="{8734478E-3A7B-4323-B3E1-3272586498F9}" type="pres">
      <dgm:prSet presAssocID="{9ED2BC66-EB96-4FB9-94EF-79E9E038AC1B}" presName="thickLine" presStyleLbl="alignNode1" presStyleIdx="3" presStyleCnt="4"/>
      <dgm:spPr/>
    </dgm:pt>
    <dgm:pt modelId="{DFF0F728-EACC-49C8-ABC6-C77E7095F7CF}" type="pres">
      <dgm:prSet presAssocID="{9ED2BC66-EB96-4FB9-94EF-79E9E038AC1B}" presName="horz1" presStyleCnt="0"/>
      <dgm:spPr/>
    </dgm:pt>
    <dgm:pt modelId="{741681FB-B2A9-4313-895E-73A0E76216B2}" type="pres">
      <dgm:prSet presAssocID="{9ED2BC66-EB96-4FB9-94EF-79E9E038AC1B}" presName="tx1" presStyleLbl="revTx" presStyleIdx="3" presStyleCnt="4"/>
      <dgm:spPr/>
    </dgm:pt>
    <dgm:pt modelId="{79DACE69-0994-4CF6-B5C8-83FE74E3790C}" type="pres">
      <dgm:prSet presAssocID="{9ED2BC66-EB96-4FB9-94EF-79E9E038AC1B}" presName="vert1" presStyleCnt="0"/>
      <dgm:spPr/>
    </dgm:pt>
  </dgm:ptLst>
  <dgm:cxnLst>
    <dgm:cxn modelId="{ED8D7B25-F0F6-4F8E-9A91-E708701AB725}" srcId="{E13DF458-DFD8-47CC-87CD-4319D14BCA72}" destId="{9ED2BC66-EB96-4FB9-94EF-79E9E038AC1B}" srcOrd="3" destOrd="0" parTransId="{7FFF4743-1C19-4424-B9C5-968BD82F6078}" sibTransId="{978A7183-139F-41CF-A123-DE7EBAD807D2}"/>
    <dgm:cxn modelId="{895F0E3F-DFE9-4374-BD78-236E06D4370B}" type="presOf" srcId="{E13DF458-DFD8-47CC-87CD-4319D14BCA72}" destId="{BDB52E75-AAA4-403A-AD44-B45CF00A55B5}" srcOrd="0" destOrd="0" presId="urn:microsoft.com/office/officeart/2008/layout/LinedList"/>
    <dgm:cxn modelId="{38F95565-8992-4758-88BA-5F6C0D469AE5}" type="presOf" srcId="{85053EC0-87FC-4D9B-8750-CB87D2DC2ED3}" destId="{955A34C9-8057-4FB1-8B8F-988728D55DBD}" srcOrd="0" destOrd="0" presId="urn:microsoft.com/office/officeart/2008/layout/LinedList"/>
    <dgm:cxn modelId="{ADEEF454-5C24-4424-9B48-358982E1CC92}" type="presOf" srcId="{9ED2BC66-EB96-4FB9-94EF-79E9E038AC1B}" destId="{741681FB-B2A9-4313-895E-73A0E76216B2}" srcOrd="0" destOrd="0" presId="urn:microsoft.com/office/officeart/2008/layout/LinedList"/>
    <dgm:cxn modelId="{7BA6FFB2-7E61-485E-AB44-6EA26B03F7A7}" srcId="{E13DF458-DFD8-47CC-87CD-4319D14BCA72}" destId="{305F325C-35D4-42EC-8A77-3926174CC55F}" srcOrd="0" destOrd="0" parTransId="{F97B655A-87E3-4402-A436-256D1363C1FE}" sibTransId="{AADB6FD6-EBB6-44BD-A920-996F645EC2F9}"/>
    <dgm:cxn modelId="{2779FEB7-6D11-4832-9C8C-E15B7AB294D6}" type="presOf" srcId="{C8C3B715-F875-4BE0-AFD4-EF82FE6D135B}" destId="{6A0F9780-2CCE-48A5-ABE4-447AA7E2D783}" srcOrd="0" destOrd="0" presId="urn:microsoft.com/office/officeart/2008/layout/LinedList"/>
    <dgm:cxn modelId="{1D6D41C5-17F7-4E8C-9B5E-D4A310FAB5C4}" srcId="{E13DF458-DFD8-47CC-87CD-4319D14BCA72}" destId="{C8C3B715-F875-4BE0-AFD4-EF82FE6D135B}" srcOrd="1" destOrd="0" parTransId="{E2BCDAC9-82B9-4235-811B-A496CAB657F8}" sibTransId="{87A3328A-B197-470C-A18F-159041DB1EC7}"/>
    <dgm:cxn modelId="{E1CFE7DA-F374-40CA-BF65-5CB6D8D2A416}" srcId="{E13DF458-DFD8-47CC-87CD-4319D14BCA72}" destId="{85053EC0-87FC-4D9B-8750-CB87D2DC2ED3}" srcOrd="2" destOrd="0" parTransId="{ABCCDEF7-FA66-4779-AEB2-871EFE7D0E2D}" sibTransId="{ABEECC3C-5B74-47D9-811B-710C2260D472}"/>
    <dgm:cxn modelId="{BBEDF1E2-0EF2-481A-8E0B-75B8AAD02343}" type="presOf" srcId="{305F325C-35D4-42EC-8A77-3926174CC55F}" destId="{A2987715-AE28-4E5F-9B49-8F6E4D59DBF9}" srcOrd="0" destOrd="0" presId="urn:microsoft.com/office/officeart/2008/layout/LinedList"/>
    <dgm:cxn modelId="{32025AB5-0EA4-41D8-BEC8-8D34B172BD4E}" type="presParOf" srcId="{BDB52E75-AAA4-403A-AD44-B45CF00A55B5}" destId="{CF2C732E-C4FC-450E-9570-DD9C9FFA940C}" srcOrd="0" destOrd="0" presId="urn:microsoft.com/office/officeart/2008/layout/LinedList"/>
    <dgm:cxn modelId="{A927C7B0-29DF-4388-93B9-B40763EA0128}" type="presParOf" srcId="{BDB52E75-AAA4-403A-AD44-B45CF00A55B5}" destId="{340F4259-32BA-4AEC-98C8-A538D9D58E1A}" srcOrd="1" destOrd="0" presId="urn:microsoft.com/office/officeart/2008/layout/LinedList"/>
    <dgm:cxn modelId="{F1EC1A29-9517-4E95-B4BF-F8D7D0BD864C}" type="presParOf" srcId="{340F4259-32BA-4AEC-98C8-A538D9D58E1A}" destId="{A2987715-AE28-4E5F-9B49-8F6E4D59DBF9}" srcOrd="0" destOrd="0" presId="urn:microsoft.com/office/officeart/2008/layout/LinedList"/>
    <dgm:cxn modelId="{54675412-BF01-4A95-9A69-CF39ACE7E433}" type="presParOf" srcId="{340F4259-32BA-4AEC-98C8-A538D9D58E1A}" destId="{FCF2EA1D-375E-4B77-ADB9-F0010D100B01}" srcOrd="1" destOrd="0" presId="urn:microsoft.com/office/officeart/2008/layout/LinedList"/>
    <dgm:cxn modelId="{B37F7672-90FB-4C87-B174-7E1DCA08B787}" type="presParOf" srcId="{BDB52E75-AAA4-403A-AD44-B45CF00A55B5}" destId="{5C5DBD52-2126-4753-9B5F-13B2D094BBBE}" srcOrd="2" destOrd="0" presId="urn:microsoft.com/office/officeart/2008/layout/LinedList"/>
    <dgm:cxn modelId="{217AC0BC-1885-40B3-9877-19880E55FD5B}" type="presParOf" srcId="{BDB52E75-AAA4-403A-AD44-B45CF00A55B5}" destId="{A3672E82-F9C6-465C-A727-29C311953BB2}" srcOrd="3" destOrd="0" presId="urn:microsoft.com/office/officeart/2008/layout/LinedList"/>
    <dgm:cxn modelId="{E540981C-221C-4148-94E5-6DE5B64C887D}" type="presParOf" srcId="{A3672E82-F9C6-465C-A727-29C311953BB2}" destId="{6A0F9780-2CCE-48A5-ABE4-447AA7E2D783}" srcOrd="0" destOrd="0" presId="urn:microsoft.com/office/officeart/2008/layout/LinedList"/>
    <dgm:cxn modelId="{C5C60F87-93C5-4C99-8545-EBEB8D2BAE80}" type="presParOf" srcId="{A3672E82-F9C6-465C-A727-29C311953BB2}" destId="{97F58461-3981-401A-8562-A68DA20BAC47}" srcOrd="1" destOrd="0" presId="urn:microsoft.com/office/officeart/2008/layout/LinedList"/>
    <dgm:cxn modelId="{5CB11A99-9798-43D0-91C8-34CAAD5CE9D4}" type="presParOf" srcId="{BDB52E75-AAA4-403A-AD44-B45CF00A55B5}" destId="{C8003782-8EAC-4144-8DAD-7ED832525C4E}" srcOrd="4" destOrd="0" presId="urn:microsoft.com/office/officeart/2008/layout/LinedList"/>
    <dgm:cxn modelId="{60A09E63-FCCF-43DA-9DB5-83D114EFAC25}" type="presParOf" srcId="{BDB52E75-AAA4-403A-AD44-B45CF00A55B5}" destId="{60D9866F-64A4-4606-93C5-D47844CC3001}" srcOrd="5" destOrd="0" presId="urn:microsoft.com/office/officeart/2008/layout/LinedList"/>
    <dgm:cxn modelId="{E96C5A5C-F316-4ABC-9265-D6B10934B73A}" type="presParOf" srcId="{60D9866F-64A4-4606-93C5-D47844CC3001}" destId="{955A34C9-8057-4FB1-8B8F-988728D55DBD}" srcOrd="0" destOrd="0" presId="urn:microsoft.com/office/officeart/2008/layout/LinedList"/>
    <dgm:cxn modelId="{4B2FB1CC-B3B8-4221-A618-B6CEADD21485}" type="presParOf" srcId="{60D9866F-64A4-4606-93C5-D47844CC3001}" destId="{F2DAC9C0-81DD-4366-9B92-7B0AF0F509E7}" srcOrd="1" destOrd="0" presId="urn:microsoft.com/office/officeart/2008/layout/LinedList"/>
    <dgm:cxn modelId="{ECE43149-962E-45D7-A435-00E4C8CD2CB1}" type="presParOf" srcId="{BDB52E75-AAA4-403A-AD44-B45CF00A55B5}" destId="{8734478E-3A7B-4323-B3E1-3272586498F9}" srcOrd="6" destOrd="0" presId="urn:microsoft.com/office/officeart/2008/layout/LinedList"/>
    <dgm:cxn modelId="{64AD20EF-21C1-433D-A61E-D518BF77C750}" type="presParOf" srcId="{BDB52E75-AAA4-403A-AD44-B45CF00A55B5}" destId="{DFF0F728-EACC-49C8-ABC6-C77E7095F7CF}" srcOrd="7" destOrd="0" presId="urn:microsoft.com/office/officeart/2008/layout/LinedList"/>
    <dgm:cxn modelId="{887B9C6A-2E0F-44E1-BCFC-081256296D14}" type="presParOf" srcId="{DFF0F728-EACC-49C8-ABC6-C77E7095F7CF}" destId="{741681FB-B2A9-4313-895E-73A0E76216B2}" srcOrd="0" destOrd="0" presId="urn:microsoft.com/office/officeart/2008/layout/LinedList"/>
    <dgm:cxn modelId="{BE1697A8-1B9F-4DE9-8F8D-8C6C525BDEB6}" type="presParOf" srcId="{DFF0F728-EACC-49C8-ABC6-C77E7095F7CF}" destId="{79DACE69-0994-4CF6-B5C8-83FE74E3790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453929B7-80E0-4145-957E-77AE5AD55B3A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94248D2-EF4E-4E46-8478-48B51DE02785}">
      <dgm:prSet/>
      <dgm:spPr/>
      <dgm:t>
        <a:bodyPr/>
        <a:lstStyle/>
        <a:p>
          <a:r>
            <a:rPr lang="en-US"/>
            <a:t>Limited to chest X‑rays and specific datasets</a:t>
          </a:r>
        </a:p>
      </dgm:t>
    </dgm:pt>
    <dgm:pt modelId="{54343D99-D7CA-4DF0-AD36-24F1CBD8F22C}" type="parTrans" cxnId="{DB43634B-4047-4816-BA39-03817595222F}">
      <dgm:prSet/>
      <dgm:spPr/>
      <dgm:t>
        <a:bodyPr/>
        <a:lstStyle/>
        <a:p>
          <a:endParaRPr lang="en-US"/>
        </a:p>
      </dgm:t>
    </dgm:pt>
    <dgm:pt modelId="{EBB6173E-E545-4584-8136-7053595624FE}" type="sibTrans" cxnId="{DB43634B-4047-4816-BA39-03817595222F}">
      <dgm:prSet/>
      <dgm:spPr/>
      <dgm:t>
        <a:bodyPr/>
        <a:lstStyle/>
        <a:p>
          <a:endParaRPr lang="en-US"/>
        </a:p>
      </dgm:t>
    </dgm:pt>
    <dgm:pt modelId="{1F462F9C-5C92-4CBF-A8D6-B0F372CFB47C}">
      <dgm:prSet/>
      <dgm:spPr/>
      <dgm:t>
        <a:bodyPr/>
        <a:lstStyle/>
        <a:p>
          <a:r>
            <a:rPr lang="en-US"/>
            <a:t>Only one AE architecture and one classifier (DenseNet‑121) explored</a:t>
          </a:r>
        </a:p>
      </dgm:t>
    </dgm:pt>
    <dgm:pt modelId="{EF5534E8-C430-4DD2-B9A1-07E4A92453E0}" type="parTrans" cxnId="{E656A5F4-1D28-4104-B486-572E40B29C6F}">
      <dgm:prSet/>
      <dgm:spPr/>
      <dgm:t>
        <a:bodyPr/>
        <a:lstStyle/>
        <a:p>
          <a:endParaRPr lang="en-US"/>
        </a:p>
      </dgm:t>
    </dgm:pt>
    <dgm:pt modelId="{499A3C87-2D5A-4E8F-9600-4E853646AAFF}" type="sibTrans" cxnId="{E656A5F4-1D28-4104-B486-572E40B29C6F}">
      <dgm:prSet/>
      <dgm:spPr/>
      <dgm:t>
        <a:bodyPr/>
        <a:lstStyle/>
        <a:p>
          <a:endParaRPr lang="en-US"/>
        </a:p>
      </dgm:t>
    </dgm:pt>
    <dgm:pt modelId="{DF13994D-9B2F-4595-BC47-2D3340832D7D}">
      <dgm:prSet/>
      <dgm:spPr/>
      <dgm:t>
        <a:bodyPr/>
        <a:lstStyle/>
        <a:p>
          <a:r>
            <a:rPr lang="en-US"/>
            <a:t>Future: correlate AE error with per‑pathology performance drops</a:t>
          </a:r>
        </a:p>
      </dgm:t>
    </dgm:pt>
    <dgm:pt modelId="{486BC479-1D36-4B4E-BB65-4178EDB80BA3}" type="parTrans" cxnId="{19D8A963-AC73-43CD-A3F8-550E3CD066B6}">
      <dgm:prSet/>
      <dgm:spPr/>
      <dgm:t>
        <a:bodyPr/>
        <a:lstStyle/>
        <a:p>
          <a:endParaRPr lang="en-US"/>
        </a:p>
      </dgm:t>
    </dgm:pt>
    <dgm:pt modelId="{58218B54-87C7-4990-87EB-03F7FA9BEA9B}" type="sibTrans" cxnId="{19D8A963-AC73-43CD-A3F8-550E3CD066B6}">
      <dgm:prSet/>
      <dgm:spPr/>
      <dgm:t>
        <a:bodyPr/>
        <a:lstStyle/>
        <a:p>
          <a:endParaRPr lang="en-US"/>
        </a:p>
      </dgm:t>
    </dgm:pt>
    <dgm:pt modelId="{CEB958D2-CF83-4C54-BB9E-7CE46FDCCCC6}">
      <dgm:prSet/>
      <dgm:spPr/>
      <dgm:t>
        <a:bodyPr/>
        <a:lstStyle/>
        <a:p>
          <a:r>
            <a:rPr lang="en-US"/>
            <a:t>Key takeaway: AE reconstruction error is a promising unsupervised domain‑shift signal</a:t>
          </a:r>
        </a:p>
      </dgm:t>
    </dgm:pt>
    <dgm:pt modelId="{0919AF91-3328-4017-BB07-931569A5183D}" type="parTrans" cxnId="{9BB5A8BA-8F5E-4815-B558-08FA298B3582}">
      <dgm:prSet/>
      <dgm:spPr/>
      <dgm:t>
        <a:bodyPr/>
        <a:lstStyle/>
        <a:p>
          <a:endParaRPr lang="en-US"/>
        </a:p>
      </dgm:t>
    </dgm:pt>
    <dgm:pt modelId="{29210F7C-A077-40F2-8FD8-ADEA4786FEC0}" type="sibTrans" cxnId="{9BB5A8BA-8F5E-4815-B558-08FA298B3582}">
      <dgm:prSet/>
      <dgm:spPr/>
      <dgm:t>
        <a:bodyPr/>
        <a:lstStyle/>
        <a:p>
          <a:endParaRPr lang="en-US"/>
        </a:p>
      </dgm:t>
    </dgm:pt>
    <dgm:pt modelId="{0B4A1713-0549-4CC6-899C-06FE2279023D}" type="pres">
      <dgm:prSet presAssocID="{453929B7-80E0-4145-957E-77AE5AD55B3A}" presName="vert0" presStyleCnt="0">
        <dgm:presLayoutVars>
          <dgm:dir/>
          <dgm:animOne val="branch"/>
          <dgm:animLvl val="lvl"/>
        </dgm:presLayoutVars>
      </dgm:prSet>
      <dgm:spPr/>
    </dgm:pt>
    <dgm:pt modelId="{C43EDA29-1978-4394-ADF5-35DABD69464B}" type="pres">
      <dgm:prSet presAssocID="{494248D2-EF4E-4E46-8478-48B51DE02785}" presName="thickLine" presStyleLbl="alignNode1" presStyleIdx="0" presStyleCnt="4"/>
      <dgm:spPr/>
    </dgm:pt>
    <dgm:pt modelId="{C84D0FFC-839D-4F7F-9394-4C4ABB054AA7}" type="pres">
      <dgm:prSet presAssocID="{494248D2-EF4E-4E46-8478-48B51DE02785}" presName="horz1" presStyleCnt="0"/>
      <dgm:spPr/>
    </dgm:pt>
    <dgm:pt modelId="{CF5097B4-AE17-4B4B-B039-AFCD5A94512A}" type="pres">
      <dgm:prSet presAssocID="{494248D2-EF4E-4E46-8478-48B51DE02785}" presName="tx1" presStyleLbl="revTx" presStyleIdx="0" presStyleCnt="4"/>
      <dgm:spPr/>
    </dgm:pt>
    <dgm:pt modelId="{E998A0E7-6C3A-4F6B-9648-8E25216D80E6}" type="pres">
      <dgm:prSet presAssocID="{494248D2-EF4E-4E46-8478-48B51DE02785}" presName="vert1" presStyleCnt="0"/>
      <dgm:spPr/>
    </dgm:pt>
    <dgm:pt modelId="{CFB82EC2-DC38-482E-9E97-F7B038D61918}" type="pres">
      <dgm:prSet presAssocID="{1F462F9C-5C92-4CBF-A8D6-B0F372CFB47C}" presName="thickLine" presStyleLbl="alignNode1" presStyleIdx="1" presStyleCnt="4"/>
      <dgm:spPr/>
    </dgm:pt>
    <dgm:pt modelId="{67E3C73F-8B35-4F7D-A87D-BC9C7A12EEF8}" type="pres">
      <dgm:prSet presAssocID="{1F462F9C-5C92-4CBF-A8D6-B0F372CFB47C}" presName="horz1" presStyleCnt="0"/>
      <dgm:spPr/>
    </dgm:pt>
    <dgm:pt modelId="{8A149561-1209-4507-89E0-30154F3B9799}" type="pres">
      <dgm:prSet presAssocID="{1F462F9C-5C92-4CBF-A8D6-B0F372CFB47C}" presName="tx1" presStyleLbl="revTx" presStyleIdx="1" presStyleCnt="4"/>
      <dgm:spPr/>
    </dgm:pt>
    <dgm:pt modelId="{446FC920-32A9-4EEE-893B-D63988BEFA66}" type="pres">
      <dgm:prSet presAssocID="{1F462F9C-5C92-4CBF-A8D6-B0F372CFB47C}" presName="vert1" presStyleCnt="0"/>
      <dgm:spPr/>
    </dgm:pt>
    <dgm:pt modelId="{8B9B12CE-B13B-41BB-8EA3-811593C88EBD}" type="pres">
      <dgm:prSet presAssocID="{DF13994D-9B2F-4595-BC47-2D3340832D7D}" presName="thickLine" presStyleLbl="alignNode1" presStyleIdx="2" presStyleCnt="4"/>
      <dgm:spPr/>
    </dgm:pt>
    <dgm:pt modelId="{B1BE1387-A772-4DE3-BB4B-89394CDD6D0E}" type="pres">
      <dgm:prSet presAssocID="{DF13994D-9B2F-4595-BC47-2D3340832D7D}" presName="horz1" presStyleCnt="0"/>
      <dgm:spPr/>
    </dgm:pt>
    <dgm:pt modelId="{60016E0C-2304-476D-932E-96382FF1447E}" type="pres">
      <dgm:prSet presAssocID="{DF13994D-9B2F-4595-BC47-2D3340832D7D}" presName="tx1" presStyleLbl="revTx" presStyleIdx="2" presStyleCnt="4"/>
      <dgm:spPr/>
    </dgm:pt>
    <dgm:pt modelId="{3D254786-7954-4A33-BECF-7EC8FB597C67}" type="pres">
      <dgm:prSet presAssocID="{DF13994D-9B2F-4595-BC47-2D3340832D7D}" presName="vert1" presStyleCnt="0"/>
      <dgm:spPr/>
    </dgm:pt>
    <dgm:pt modelId="{CED32594-0881-421E-9CE7-4C9A51B1CD49}" type="pres">
      <dgm:prSet presAssocID="{CEB958D2-CF83-4C54-BB9E-7CE46FDCCCC6}" presName="thickLine" presStyleLbl="alignNode1" presStyleIdx="3" presStyleCnt="4"/>
      <dgm:spPr/>
    </dgm:pt>
    <dgm:pt modelId="{FF86E38E-C80D-4A0F-A540-DBC9CEE89148}" type="pres">
      <dgm:prSet presAssocID="{CEB958D2-CF83-4C54-BB9E-7CE46FDCCCC6}" presName="horz1" presStyleCnt="0"/>
      <dgm:spPr/>
    </dgm:pt>
    <dgm:pt modelId="{6480AE3C-10F9-4CD0-B027-FB12DC464714}" type="pres">
      <dgm:prSet presAssocID="{CEB958D2-CF83-4C54-BB9E-7CE46FDCCCC6}" presName="tx1" presStyleLbl="revTx" presStyleIdx="3" presStyleCnt="4"/>
      <dgm:spPr/>
    </dgm:pt>
    <dgm:pt modelId="{B56E9910-E412-4D06-9CD2-5A8F41AFD5D1}" type="pres">
      <dgm:prSet presAssocID="{CEB958D2-CF83-4C54-BB9E-7CE46FDCCCC6}" presName="vert1" presStyleCnt="0"/>
      <dgm:spPr/>
    </dgm:pt>
  </dgm:ptLst>
  <dgm:cxnLst>
    <dgm:cxn modelId="{F2E5463B-FB66-4BDE-9948-1C94AF751760}" type="presOf" srcId="{453929B7-80E0-4145-957E-77AE5AD55B3A}" destId="{0B4A1713-0549-4CC6-899C-06FE2279023D}" srcOrd="0" destOrd="0" presId="urn:microsoft.com/office/officeart/2008/layout/LinedList"/>
    <dgm:cxn modelId="{F8C59342-3EEA-4D34-8D9B-063CD1915B51}" type="presOf" srcId="{DF13994D-9B2F-4595-BC47-2D3340832D7D}" destId="{60016E0C-2304-476D-932E-96382FF1447E}" srcOrd="0" destOrd="0" presId="urn:microsoft.com/office/officeart/2008/layout/LinedList"/>
    <dgm:cxn modelId="{19D8A963-AC73-43CD-A3F8-550E3CD066B6}" srcId="{453929B7-80E0-4145-957E-77AE5AD55B3A}" destId="{DF13994D-9B2F-4595-BC47-2D3340832D7D}" srcOrd="2" destOrd="0" parTransId="{486BC479-1D36-4B4E-BB65-4178EDB80BA3}" sibTransId="{58218B54-87C7-4990-87EB-03F7FA9BEA9B}"/>
    <dgm:cxn modelId="{DB43634B-4047-4816-BA39-03817595222F}" srcId="{453929B7-80E0-4145-957E-77AE5AD55B3A}" destId="{494248D2-EF4E-4E46-8478-48B51DE02785}" srcOrd="0" destOrd="0" parTransId="{54343D99-D7CA-4DF0-AD36-24F1CBD8F22C}" sibTransId="{EBB6173E-E545-4584-8136-7053595624FE}"/>
    <dgm:cxn modelId="{5961A2A4-0CF9-4F30-A84A-D96BCB9850F3}" type="presOf" srcId="{CEB958D2-CF83-4C54-BB9E-7CE46FDCCCC6}" destId="{6480AE3C-10F9-4CD0-B027-FB12DC464714}" srcOrd="0" destOrd="0" presId="urn:microsoft.com/office/officeart/2008/layout/LinedList"/>
    <dgm:cxn modelId="{9BB5A8BA-8F5E-4815-B558-08FA298B3582}" srcId="{453929B7-80E0-4145-957E-77AE5AD55B3A}" destId="{CEB958D2-CF83-4C54-BB9E-7CE46FDCCCC6}" srcOrd="3" destOrd="0" parTransId="{0919AF91-3328-4017-BB07-931569A5183D}" sibTransId="{29210F7C-A077-40F2-8FD8-ADEA4786FEC0}"/>
    <dgm:cxn modelId="{DA2D9EC1-C03A-4966-8A7E-83A9A7998CD8}" type="presOf" srcId="{1F462F9C-5C92-4CBF-A8D6-B0F372CFB47C}" destId="{8A149561-1209-4507-89E0-30154F3B9799}" srcOrd="0" destOrd="0" presId="urn:microsoft.com/office/officeart/2008/layout/LinedList"/>
    <dgm:cxn modelId="{755E6ECD-DC88-4123-8A46-AFB3BCF50762}" type="presOf" srcId="{494248D2-EF4E-4E46-8478-48B51DE02785}" destId="{CF5097B4-AE17-4B4B-B039-AFCD5A94512A}" srcOrd="0" destOrd="0" presId="urn:microsoft.com/office/officeart/2008/layout/LinedList"/>
    <dgm:cxn modelId="{E656A5F4-1D28-4104-B486-572E40B29C6F}" srcId="{453929B7-80E0-4145-957E-77AE5AD55B3A}" destId="{1F462F9C-5C92-4CBF-A8D6-B0F372CFB47C}" srcOrd="1" destOrd="0" parTransId="{EF5534E8-C430-4DD2-B9A1-07E4A92453E0}" sibTransId="{499A3C87-2D5A-4E8F-9600-4E853646AAFF}"/>
    <dgm:cxn modelId="{70096CB6-6F47-4118-A2AA-E530250373D8}" type="presParOf" srcId="{0B4A1713-0549-4CC6-899C-06FE2279023D}" destId="{C43EDA29-1978-4394-ADF5-35DABD69464B}" srcOrd="0" destOrd="0" presId="urn:microsoft.com/office/officeart/2008/layout/LinedList"/>
    <dgm:cxn modelId="{FAF53ABE-5933-4F61-8A73-31F0002207AC}" type="presParOf" srcId="{0B4A1713-0549-4CC6-899C-06FE2279023D}" destId="{C84D0FFC-839D-4F7F-9394-4C4ABB054AA7}" srcOrd="1" destOrd="0" presId="urn:microsoft.com/office/officeart/2008/layout/LinedList"/>
    <dgm:cxn modelId="{B2102B61-26DE-4759-BB47-650FABCF8D3C}" type="presParOf" srcId="{C84D0FFC-839D-4F7F-9394-4C4ABB054AA7}" destId="{CF5097B4-AE17-4B4B-B039-AFCD5A94512A}" srcOrd="0" destOrd="0" presId="urn:microsoft.com/office/officeart/2008/layout/LinedList"/>
    <dgm:cxn modelId="{3812A0DD-F51B-40F4-86CE-EB82C47FB07D}" type="presParOf" srcId="{C84D0FFC-839D-4F7F-9394-4C4ABB054AA7}" destId="{E998A0E7-6C3A-4F6B-9648-8E25216D80E6}" srcOrd="1" destOrd="0" presId="urn:microsoft.com/office/officeart/2008/layout/LinedList"/>
    <dgm:cxn modelId="{95AB504C-62F6-4170-B8EF-C5A0EDA9BACE}" type="presParOf" srcId="{0B4A1713-0549-4CC6-899C-06FE2279023D}" destId="{CFB82EC2-DC38-482E-9E97-F7B038D61918}" srcOrd="2" destOrd="0" presId="urn:microsoft.com/office/officeart/2008/layout/LinedList"/>
    <dgm:cxn modelId="{464807F2-B539-4EA8-AF0D-B05B5F410BF2}" type="presParOf" srcId="{0B4A1713-0549-4CC6-899C-06FE2279023D}" destId="{67E3C73F-8B35-4F7D-A87D-BC9C7A12EEF8}" srcOrd="3" destOrd="0" presId="urn:microsoft.com/office/officeart/2008/layout/LinedList"/>
    <dgm:cxn modelId="{8AB5810F-5116-4990-8BB4-50C610093C2C}" type="presParOf" srcId="{67E3C73F-8B35-4F7D-A87D-BC9C7A12EEF8}" destId="{8A149561-1209-4507-89E0-30154F3B9799}" srcOrd="0" destOrd="0" presId="urn:microsoft.com/office/officeart/2008/layout/LinedList"/>
    <dgm:cxn modelId="{DC1CE403-6259-4D92-8D79-9D6B4DD460D4}" type="presParOf" srcId="{67E3C73F-8B35-4F7D-A87D-BC9C7A12EEF8}" destId="{446FC920-32A9-4EEE-893B-D63988BEFA66}" srcOrd="1" destOrd="0" presId="urn:microsoft.com/office/officeart/2008/layout/LinedList"/>
    <dgm:cxn modelId="{C868298E-7EFF-441D-BB64-1C96EE986062}" type="presParOf" srcId="{0B4A1713-0549-4CC6-899C-06FE2279023D}" destId="{8B9B12CE-B13B-41BB-8EA3-811593C88EBD}" srcOrd="4" destOrd="0" presId="urn:microsoft.com/office/officeart/2008/layout/LinedList"/>
    <dgm:cxn modelId="{BA244087-EC73-46C2-96C0-877D69A3781B}" type="presParOf" srcId="{0B4A1713-0549-4CC6-899C-06FE2279023D}" destId="{B1BE1387-A772-4DE3-BB4B-89394CDD6D0E}" srcOrd="5" destOrd="0" presId="urn:microsoft.com/office/officeart/2008/layout/LinedList"/>
    <dgm:cxn modelId="{FF1F6E10-D737-401D-ABB9-3282B7E97017}" type="presParOf" srcId="{B1BE1387-A772-4DE3-BB4B-89394CDD6D0E}" destId="{60016E0C-2304-476D-932E-96382FF1447E}" srcOrd="0" destOrd="0" presId="urn:microsoft.com/office/officeart/2008/layout/LinedList"/>
    <dgm:cxn modelId="{7A5E6FC3-9915-42FA-A2CE-4E7161246894}" type="presParOf" srcId="{B1BE1387-A772-4DE3-BB4B-89394CDD6D0E}" destId="{3D254786-7954-4A33-BECF-7EC8FB597C67}" srcOrd="1" destOrd="0" presId="urn:microsoft.com/office/officeart/2008/layout/LinedList"/>
    <dgm:cxn modelId="{10DFAA86-146B-4D9E-B45A-EE940A72292E}" type="presParOf" srcId="{0B4A1713-0549-4CC6-899C-06FE2279023D}" destId="{CED32594-0881-421E-9CE7-4C9A51B1CD49}" srcOrd="6" destOrd="0" presId="urn:microsoft.com/office/officeart/2008/layout/LinedList"/>
    <dgm:cxn modelId="{BE484FC6-5C9D-454E-A58A-045D3CAC4FDE}" type="presParOf" srcId="{0B4A1713-0549-4CC6-899C-06FE2279023D}" destId="{FF86E38E-C80D-4A0F-A540-DBC9CEE89148}" srcOrd="7" destOrd="0" presId="urn:microsoft.com/office/officeart/2008/layout/LinedList"/>
    <dgm:cxn modelId="{AF2A3230-DA6D-4F3F-A3D2-A54CA51D2826}" type="presParOf" srcId="{FF86E38E-C80D-4A0F-A540-DBC9CEE89148}" destId="{6480AE3C-10F9-4CD0-B027-FB12DC464714}" srcOrd="0" destOrd="0" presId="urn:microsoft.com/office/officeart/2008/layout/LinedList"/>
    <dgm:cxn modelId="{6DE97B4B-90D0-4058-857F-2ECA27060737}" type="presParOf" srcId="{FF86E38E-C80D-4A0F-A540-DBC9CEE89148}" destId="{B56E9910-E412-4D06-9CD2-5A8F41AFD5D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D900D8D5-2679-4186-B566-D498F116284B}" type="doc">
      <dgm:prSet loTypeId="urn:microsoft.com/office/officeart/2016/7/layout/VerticalHollowActionList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5A6A51C-2A3C-4230-A064-69E1A723E113}">
      <dgm:prSet/>
      <dgm:spPr/>
      <dgm:t>
        <a:bodyPr/>
        <a:lstStyle/>
        <a:p>
          <a:r>
            <a:rPr lang="en-US"/>
            <a:t>Deploy</a:t>
          </a:r>
        </a:p>
      </dgm:t>
    </dgm:pt>
    <dgm:pt modelId="{FC30E975-C14B-47D5-97F4-396BF27F1A9D}" type="parTrans" cxnId="{E3310A87-84D0-42D5-9718-BF8A52A8B32A}">
      <dgm:prSet/>
      <dgm:spPr/>
      <dgm:t>
        <a:bodyPr/>
        <a:lstStyle/>
        <a:p>
          <a:endParaRPr lang="en-US"/>
        </a:p>
      </dgm:t>
    </dgm:pt>
    <dgm:pt modelId="{E4F1CE9B-C638-4DEB-8619-C5C34A9F74AE}" type="sibTrans" cxnId="{E3310A87-84D0-42D5-9718-BF8A52A8B32A}">
      <dgm:prSet/>
      <dgm:spPr/>
      <dgm:t>
        <a:bodyPr/>
        <a:lstStyle/>
        <a:p>
          <a:endParaRPr lang="en-US"/>
        </a:p>
      </dgm:t>
    </dgm:pt>
    <dgm:pt modelId="{3A8D36DD-E3A8-4C8D-BD6F-DE5FA5CA212E}">
      <dgm:prSet/>
      <dgm:spPr/>
      <dgm:t>
        <a:bodyPr/>
        <a:lstStyle/>
        <a:p>
          <a:r>
            <a:rPr lang="en-US"/>
            <a:t>Deploy AE as a ‘watchdog’ next to the classifier</a:t>
          </a:r>
        </a:p>
      </dgm:t>
    </dgm:pt>
    <dgm:pt modelId="{9882DFF3-BA7F-4EED-9281-8BD1A71D51EB}" type="parTrans" cxnId="{F2998EED-9AD1-4781-AECA-692B51DD1A7E}">
      <dgm:prSet/>
      <dgm:spPr/>
      <dgm:t>
        <a:bodyPr/>
        <a:lstStyle/>
        <a:p>
          <a:endParaRPr lang="en-US"/>
        </a:p>
      </dgm:t>
    </dgm:pt>
    <dgm:pt modelId="{905BDC2A-DB75-4858-A635-C3AC03FDF415}" type="sibTrans" cxnId="{F2998EED-9AD1-4781-AECA-692B51DD1A7E}">
      <dgm:prSet/>
      <dgm:spPr/>
      <dgm:t>
        <a:bodyPr/>
        <a:lstStyle/>
        <a:p>
          <a:endParaRPr lang="en-US"/>
        </a:p>
      </dgm:t>
    </dgm:pt>
    <dgm:pt modelId="{8FD3F84A-3302-4049-A8F8-7189D414784D}">
      <dgm:prSet/>
      <dgm:spPr/>
      <dgm:t>
        <a:bodyPr/>
        <a:lstStyle/>
        <a:p>
          <a:r>
            <a:rPr lang="en-US"/>
            <a:t>Monitor</a:t>
          </a:r>
        </a:p>
      </dgm:t>
    </dgm:pt>
    <dgm:pt modelId="{E2F6D01F-CC66-4AAD-875D-102F469E3D92}" type="parTrans" cxnId="{EE6469B8-1900-4D1D-9DB1-46F0D2E751B2}">
      <dgm:prSet/>
      <dgm:spPr/>
      <dgm:t>
        <a:bodyPr/>
        <a:lstStyle/>
        <a:p>
          <a:endParaRPr lang="en-US"/>
        </a:p>
      </dgm:t>
    </dgm:pt>
    <dgm:pt modelId="{23DB8072-3BC1-4A01-9292-6EFE4D4A6B95}" type="sibTrans" cxnId="{EE6469B8-1900-4D1D-9DB1-46F0D2E751B2}">
      <dgm:prSet/>
      <dgm:spPr/>
      <dgm:t>
        <a:bodyPr/>
        <a:lstStyle/>
        <a:p>
          <a:endParaRPr lang="en-US"/>
        </a:p>
      </dgm:t>
    </dgm:pt>
    <dgm:pt modelId="{2C210DF4-0F29-4B20-8BF6-AE5903B40FCC}">
      <dgm:prSet/>
      <dgm:spPr/>
      <dgm:t>
        <a:bodyPr/>
        <a:lstStyle/>
        <a:p>
          <a:r>
            <a:rPr lang="en-US"/>
            <a:t>Monitor reconstruction error on incoming images in real time</a:t>
          </a:r>
        </a:p>
      </dgm:t>
    </dgm:pt>
    <dgm:pt modelId="{9DD2FC2F-0374-4E53-AA26-A1DF3622648C}" type="parTrans" cxnId="{52173939-BC6E-49C1-8F14-939A9B2AA42A}">
      <dgm:prSet/>
      <dgm:spPr/>
      <dgm:t>
        <a:bodyPr/>
        <a:lstStyle/>
        <a:p>
          <a:endParaRPr lang="en-US"/>
        </a:p>
      </dgm:t>
    </dgm:pt>
    <dgm:pt modelId="{C7F0684B-B397-4CEB-B1BD-D3B7B9E9A3B3}" type="sibTrans" cxnId="{52173939-BC6E-49C1-8F14-939A9B2AA42A}">
      <dgm:prSet/>
      <dgm:spPr/>
      <dgm:t>
        <a:bodyPr/>
        <a:lstStyle/>
        <a:p>
          <a:endParaRPr lang="en-US"/>
        </a:p>
      </dgm:t>
    </dgm:pt>
    <dgm:pt modelId="{A6402ED0-21EC-46E8-9310-FD4ACA24F413}">
      <dgm:prSet/>
      <dgm:spPr/>
      <dgm:t>
        <a:bodyPr/>
        <a:lstStyle/>
        <a:p>
          <a:r>
            <a:rPr lang="en-US"/>
            <a:t>Trigger</a:t>
          </a:r>
        </a:p>
      </dgm:t>
    </dgm:pt>
    <dgm:pt modelId="{4FD9CD25-0436-409E-9F90-B178DDD269F1}" type="parTrans" cxnId="{4504A8C5-6E82-4891-94C7-3C77512CCBC2}">
      <dgm:prSet/>
      <dgm:spPr/>
      <dgm:t>
        <a:bodyPr/>
        <a:lstStyle/>
        <a:p>
          <a:endParaRPr lang="en-US"/>
        </a:p>
      </dgm:t>
    </dgm:pt>
    <dgm:pt modelId="{6969E0E8-CFB6-4461-93E2-52379409CC36}" type="sibTrans" cxnId="{4504A8C5-6E82-4891-94C7-3C77512CCBC2}">
      <dgm:prSet/>
      <dgm:spPr/>
      <dgm:t>
        <a:bodyPr/>
        <a:lstStyle/>
        <a:p>
          <a:endParaRPr lang="en-US"/>
        </a:p>
      </dgm:t>
    </dgm:pt>
    <dgm:pt modelId="{64D22E8A-8184-4417-AC51-535322BBC53F}">
      <dgm:prSet/>
      <dgm:spPr/>
      <dgm:t>
        <a:bodyPr/>
        <a:lstStyle/>
        <a:p>
          <a:r>
            <a:rPr lang="en-US"/>
            <a:t>Trigger alerts or re‑training when error exceeds a threshold</a:t>
          </a:r>
        </a:p>
      </dgm:t>
    </dgm:pt>
    <dgm:pt modelId="{EEDD7D4C-6D4D-4887-A9F9-AEDBA64AD5CB}" type="parTrans" cxnId="{93CB9C39-82C0-4139-A72D-8AA86F463C7F}">
      <dgm:prSet/>
      <dgm:spPr/>
      <dgm:t>
        <a:bodyPr/>
        <a:lstStyle/>
        <a:p>
          <a:endParaRPr lang="en-US"/>
        </a:p>
      </dgm:t>
    </dgm:pt>
    <dgm:pt modelId="{3970C7CF-C7D4-472B-9E54-C710D697DFBE}" type="sibTrans" cxnId="{93CB9C39-82C0-4139-A72D-8AA86F463C7F}">
      <dgm:prSet/>
      <dgm:spPr/>
      <dgm:t>
        <a:bodyPr/>
        <a:lstStyle/>
        <a:p>
          <a:endParaRPr lang="en-US"/>
        </a:p>
      </dgm:t>
    </dgm:pt>
    <dgm:pt modelId="{6535E1F9-CC99-4A15-A8AB-A53A3483AA2D}">
      <dgm:prSet/>
      <dgm:spPr/>
      <dgm:t>
        <a:bodyPr/>
        <a:lstStyle/>
        <a:p>
          <a:r>
            <a:rPr lang="en-US"/>
            <a:t>Use</a:t>
          </a:r>
        </a:p>
      </dgm:t>
    </dgm:pt>
    <dgm:pt modelId="{DA0A3A63-FEAA-4BE2-8FBB-6885B94026FA}" type="parTrans" cxnId="{E0D60970-9CD6-44FC-8FCD-18D71A7E291C}">
      <dgm:prSet/>
      <dgm:spPr/>
      <dgm:t>
        <a:bodyPr/>
        <a:lstStyle/>
        <a:p>
          <a:endParaRPr lang="en-US"/>
        </a:p>
      </dgm:t>
    </dgm:pt>
    <dgm:pt modelId="{9407BDB3-124F-4D7B-A352-D66CB3BF2477}" type="sibTrans" cxnId="{E0D60970-9CD6-44FC-8FCD-18D71A7E291C}">
      <dgm:prSet/>
      <dgm:spPr/>
      <dgm:t>
        <a:bodyPr/>
        <a:lstStyle/>
        <a:p>
          <a:endParaRPr lang="en-US"/>
        </a:p>
      </dgm:t>
    </dgm:pt>
    <dgm:pt modelId="{8449576F-656D-43C2-9149-42570897C604}">
      <dgm:prSet/>
      <dgm:spPr/>
      <dgm:t>
        <a:bodyPr/>
        <a:lstStyle/>
        <a:p>
          <a:r>
            <a:rPr lang="en-US"/>
            <a:t>Use shift analysis when evaluating external models for purchase</a:t>
          </a:r>
        </a:p>
      </dgm:t>
    </dgm:pt>
    <dgm:pt modelId="{746E1506-FB68-4E22-A55A-785E8E7BA3E1}" type="parTrans" cxnId="{60EEEA2F-E180-4B33-85BA-399EB5E3F870}">
      <dgm:prSet/>
      <dgm:spPr/>
      <dgm:t>
        <a:bodyPr/>
        <a:lstStyle/>
        <a:p>
          <a:endParaRPr lang="en-US"/>
        </a:p>
      </dgm:t>
    </dgm:pt>
    <dgm:pt modelId="{3C8184B2-D78B-40ED-83AB-74BD1988DD15}" type="sibTrans" cxnId="{60EEEA2F-E180-4B33-85BA-399EB5E3F870}">
      <dgm:prSet/>
      <dgm:spPr/>
      <dgm:t>
        <a:bodyPr/>
        <a:lstStyle/>
        <a:p>
          <a:endParaRPr lang="en-US"/>
        </a:p>
      </dgm:t>
    </dgm:pt>
    <dgm:pt modelId="{F3C71C5E-0D2D-446A-AE34-290895B7AD40}" type="pres">
      <dgm:prSet presAssocID="{D900D8D5-2679-4186-B566-D498F116284B}" presName="Name0" presStyleCnt="0">
        <dgm:presLayoutVars>
          <dgm:dir/>
          <dgm:animLvl val="lvl"/>
          <dgm:resizeHandles val="exact"/>
        </dgm:presLayoutVars>
      </dgm:prSet>
      <dgm:spPr/>
    </dgm:pt>
    <dgm:pt modelId="{E91CA1D0-61A7-4AF8-887E-7E58AEC6D752}" type="pres">
      <dgm:prSet presAssocID="{B5A6A51C-2A3C-4230-A064-69E1A723E113}" presName="linNode" presStyleCnt="0"/>
      <dgm:spPr/>
    </dgm:pt>
    <dgm:pt modelId="{3AB412AF-CF0F-4CF5-A5F7-0812403B935D}" type="pres">
      <dgm:prSet presAssocID="{B5A6A51C-2A3C-4230-A064-69E1A723E113}" presName="parentText" presStyleLbl="solidFgAcc1" presStyleIdx="0" presStyleCnt="4">
        <dgm:presLayoutVars>
          <dgm:chMax val="1"/>
          <dgm:bulletEnabled/>
        </dgm:presLayoutVars>
      </dgm:prSet>
      <dgm:spPr/>
    </dgm:pt>
    <dgm:pt modelId="{579677C0-95F9-4719-A5B8-6E129910872E}" type="pres">
      <dgm:prSet presAssocID="{B5A6A51C-2A3C-4230-A064-69E1A723E113}" presName="descendantText" presStyleLbl="alignNode1" presStyleIdx="0" presStyleCnt="4">
        <dgm:presLayoutVars>
          <dgm:bulletEnabled/>
        </dgm:presLayoutVars>
      </dgm:prSet>
      <dgm:spPr/>
    </dgm:pt>
    <dgm:pt modelId="{B3267525-399E-43D1-8F00-6C7A53BD28D3}" type="pres">
      <dgm:prSet presAssocID="{E4F1CE9B-C638-4DEB-8619-C5C34A9F74AE}" presName="sp" presStyleCnt="0"/>
      <dgm:spPr/>
    </dgm:pt>
    <dgm:pt modelId="{83428F93-6383-493F-8675-0BE455FB5C89}" type="pres">
      <dgm:prSet presAssocID="{8FD3F84A-3302-4049-A8F8-7189D414784D}" presName="linNode" presStyleCnt="0"/>
      <dgm:spPr/>
    </dgm:pt>
    <dgm:pt modelId="{D8C1B2D3-AD37-4726-9C64-926B8D70DE02}" type="pres">
      <dgm:prSet presAssocID="{8FD3F84A-3302-4049-A8F8-7189D414784D}" presName="parentText" presStyleLbl="solidFgAcc1" presStyleIdx="1" presStyleCnt="4">
        <dgm:presLayoutVars>
          <dgm:chMax val="1"/>
          <dgm:bulletEnabled/>
        </dgm:presLayoutVars>
      </dgm:prSet>
      <dgm:spPr/>
    </dgm:pt>
    <dgm:pt modelId="{11751CE8-1025-4C79-BB0F-67C6657A29F4}" type="pres">
      <dgm:prSet presAssocID="{8FD3F84A-3302-4049-A8F8-7189D414784D}" presName="descendantText" presStyleLbl="alignNode1" presStyleIdx="1" presStyleCnt="4">
        <dgm:presLayoutVars>
          <dgm:bulletEnabled/>
        </dgm:presLayoutVars>
      </dgm:prSet>
      <dgm:spPr/>
    </dgm:pt>
    <dgm:pt modelId="{0BBB3505-82B1-4346-AF79-380EBD886CEF}" type="pres">
      <dgm:prSet presAssocID="{23DB8072-3BC1-4A01-9292-6EFE4D4A6B95}" presName="sp" presStyleCnt="0"/>
      <dgm:spPr/>
    </dgm:pt>
    <dgm:pt modelId="{57FD89FE-EE67-4EF3-A0C2-DCF4EB94AFEB}" type="pres">
      <dgm:prSet presAssocID="{A6402ED0-21EC-46E8-9310-FD4ACA24F413}" presName="linNode" presStyleCnt="0"/>
      <dgm:spPr/>
    </dgm:pt>
    <dgm:pt modelId="{8D7F922D-6AF1-401B-8A28-078085DBCE75}" type="pres">
      <dgm:prSet presAssocID="{A6402ED0-21EC-46E8-9310-FD4ACA24F413}" presName="parentText" presStyleLbl="solidFgAcc1" presStyleIdx="2" presStyleCnt="4">
        <dgm:presLayoutVars>
          <dgm:chMax val="1"/>
          <dgm:bulletEnabled/>
        </dgm:presLayoutVars>
      </dgm:prSet>
      <dgm:spPr/>
    </dgm:pt>
    <dgm:pt modelId="{0B7C0B7E-0AD8-4B20-AED3-DD518CE743F6}" type="pres">
      <dgm:prSet presAssocID="{A6402ED0-21EC-46E8-9310-FD4ACA24F413}" presName="descendantText" presStyleLbl="alignNode1" presStyleIdx="2" presStyleCnt="4">
        <dgm:presLayoutVars>
          <dgm:bulletEnabled/>
        </dgm:presLayoutVars>
      </dgm:prSet>
      <dgm:spPr/>
    </dgm:pt>
    <dgm:pt modelId="{473D6134-76E7-4B5E-9959-84C75C2FD83D}" type="pres">
      <dgm:prSet presAssocID="{6969E0E8-CFB6-4461-93E2-52379409CC36}" presName="sp" presStyleCnt="0"/>
      <dgm:spPr/>
    </dgm:pt>
    <dgm:pt modelId="{8970129B-21A4-45C5-9DD6-AAFF34DCEF7C}" type="pres">
      <dgm:prSet presAssocID="{6535E1F9-CC99-4A15-A8AB-A53A3483AA2D}" presName="linNode" presStyleCnt="0"/>
      <dgm:spPr/>
    </dgm:pt>
    <dgm:pt modelId="{2F7D29C3-7CA5-4532-9CA5-DDE4904EB477}" type="pres">
      <dgm:prSet presAssocID="{6535E1F9-CC99-4A15-A8AB-A53A3483AA2D}" presName="parentText" presStyleLbl="solidFgAcc1" presStyleIdx="3" presStyleCnt="4">
        <dgm:presLayoutVars>
          <dgm:chMax val="1"/>
          <dgm:bulletEnabled/>
        </dgm:presLayoutVars>
      </dgm:prSet>
      <dgm:spPr/>
    </dgm:pt>
    <dgm:pt modelId="{F2DCE0EC-B82E-4629-815F-5C9A09935782}" type="pres">
      <dgm:prSet presAssocID="{6535E1F9-CC99-4A15-A8AB-A53A3483AA2D}" presName="descendantText" presStyleLbl="alignNode1" presStyleIdx="3" presStyleCnt="4">
        <dgm:presLayoutVars>
          <dgm:bulletEnabled/>
        </dgm:presLayoutVars>
      </dgm:prSet>
      <dgm:spPr/>
    </dgm:pt>
  </dgm:ptLst>
  <dgm:cxnLst>
    <dgm:cxn modelId="{09A24109-FAE3-4BFD-AF48-5DEAD1D57F06}" type="presOf" srcId="{3A8D36DD-E3A8-4C8D-BD6F-DE5FA5CA212E}" destId="{579677C0-95F9-4719-A5B8-6E129910872E}" srcOrd="0" destOrd="0" presId="urn:microsoft.com/office/officeart/2016/7/layout/VerticalHollowActionList"/>
    <dgm:cxn modelId="{CD9E5B21-9349-43FC-BB59-A2A1B48D1BF3}" type="presOf" srcId="{8449576F-656D-43C2-9149-42570897C604}" destId="{F2DCE0EC-B82E-4629-815F-5C9A09935782}" srcOrd="0" destOrd="0" presId="urn:microsoft.com/office/officeart/2016/7/layout/VerticalHollowActionList"/>
    <dgm:cxn modelId="{60EEEA2F-E180-4B33-85BA-399EB5E3F870}" srcId="{6535E1F9-CC99-4A15-A8AB-A53A3483AA2D}" destId="{8449576F-656D-43C2-9149-42570897C604}" srcOrd="0" destOrd="0" parTransId="{746E1506-FB68-4E22-A55A-785E8E7BA3E1}" sibTransId="{3C8184B2-D78B-40ED-83AB-74BD1988DD15}"/>
    <dgm:cxn modelId="{D6166F35-D031-4203-9224-18FD218142D7}" type="presOf" srcId="{2C210DF4-0F29-4B20-8BF6-AE5903B40FCC}" destId="{11751CE8-1025-4C79-BB0F-67C6657A29F4}" srcOrd="0" destOrd="0" presId="urn:microsoft.com/office/officeart/2016/7/layout/VerticalHollowActionList"/>
    <dgm:cxn modelId="{52173939-BC6E-49C1-8F14-939A9B2AA42A}" srcId="{8FD3F84A-3302-4049-A8F8-7189D414784D}" destId="{2C210DF4-0F29-4B20-8BF6-AE5903B40FCC}" srcOrd="0" destOrd="0" parTransId="{9DD2FC2F-0374-4E53-AA26-A1DF3622648C}" sibTransId="{C7F0684B-B397-4CEB-B1BD-D3B7B9E9A3B3}"/>
    <dgm:cxn modelId="{93CB9C39-82C0-4139-A72D-8AA86F463C7F}" srcId="{A6402ED0-21EC-46E8-9310-FD4ACA24F413}" destId="{64D22E8A-8184-4417-AC51-535322BBC53F}" srcOrd="0" destOrd="0" parTransId="{EEDD7D4C-6D4D-4887-A9F9-AEDBA64AD5CB}" sibTransId="{3970C7CF-C7D4-472B-9E54-C710D697DFBE}"/>
    <dgm:cxn modelId="{B7A99F3D-865B-47F1-8B59-8DDC4054D8B7}" type="presOf" srcId="{A6402ED0-21EC-46E8-9310-FD4ACA24F413}" destId="{8D7F922D-6AF1-401B-8A28-078085DBCE75}" srcOrd="0" destOrd="0" presId="urn:microsoft.com/office/officeart/2016/7/layout/VerticalHollowActionList"/>
    <dgm:cxn modelId="{4FCE2D6E-27D5-45A1-B161-2B71D9895277}" type="presOf" srcId="{6535E1F9-CC99-4A15-A8AB-A53A3483AA2D}" destId="{2F7D29C3-7CA5-4532-9CA5-DDE4904EB477}" srcOrd="0" destOrd="0" presId="urn:microsoft.com/office/officeart/2016/7/layout/VerticalHollowActionList"/>
    <dgm:cxn modelId="{E0D60970-9CD6-44FC-8FCD-18D71A7E291C}" srcId="{D900D8D5-2679-4186-B566-D498F116284B}" destId="{6535E1F9-CC99-4A15-A8AB-A53A3483AA2D}" srcOrd="3" destOrd="0" parTransId="{DA0A3A63-FEAA-4BE2-8FBB-6885B94026FA}" sibTransId="{9407BDB3-124F-4D7B-A352-D66CB3BF2477}"/>
    <dgm:cxn modelId="{E3310A87-84D0-42D5-9718-BF8A52A8B32A}" srcId="{D900D8D5-2679-4186-B566-D498F116284B}" destId="{B5A6A51C-2A3C-4230-A064-69E1A723E113}" srcOrd="0" destOrd="0" parTransId="{FC30E975-C14B-47D5-97F4-396BF27F1A9D}" sibTransId="{E4F1CE9B-C638-4DEB-8619-C5C34A9F74AE}"/>
    <dgm:cxn modelId="{3169DA9C-9534-43D9-A3E4-C6FF52ADE082}" type="presOf" srcId="{64D22E8A-8184-4417-AC51-535322BBC53F}" destId="{0B7C0B7E-0AD8-4B20-AED3-DD518CE743F6}" srcOrd="0" destOrd="0" presId="urn:microsoft.com/office/officeart/2016/7/layout/VerticalHollowActionList"/>
    <dgm:cxn modelId="{25270EAB-FD82-4736-8592-36C9BE6C9420}" type="presOf" srcId="{8FD3F84A-3302-4049-A8F8-7189D414784D}" destId="{D8C1B2D3-AD37-4726-9C64-926B8D70DE02}" srcOrd="0" destOrd="0" presId="urn:microsoft.com/office/officeart/2016/7/layout/VerticalHollowActionList"/>
    <dgm:cxn modelId="{EE6469B8-1900-4D1D-9DB1-46F0D2E751B2}" srcId="{D900D8D5-2679-4186-B566-D498F116284B}" destId="{8FD3F84A-3302-4049-A8F8-7189D414784D}" srcOrd="1" destOrd="0" parTransId="{E2F6D01F-CC66-4AAD-875D-102F469E3D92}" sibTransId="{23DB8072-3BC1-4A01-9292-6EFE4D4A6B95}"/>
    <dgm:cxn modelId="{4307A1BA-43E5-4A98-B217-1EB22C3A8F70}" type="presOf" srcId="{D900D8D5-2679-4186-B566-D498F116284B}" destId="{F3C71C5E-0D2D-446A-AE34-290895B7AD40}" srcOrd="0" destOrd="0" presId="urn:microsoft.com/office/officeart/2016/7/layout/VerticalHollowActionList"/>
    <dgm:cxn modelId="{4504A8C5-6E82-4891-94C7-3C77512CCBC2}" srcId="{D900D8D5-2679-4186-B566-D498F116284B}" destId="{A6402ED0-21EC-46E8-9310-FD4ACA24F413}" srcOrd="2" destOrd="0" parTransId="{4FD9CD25-0436-409E-9F90-B178DDD269F1}" sibTransId="{6969E0E8-CFB6-4461-93E2-52379409CC36}"/>
    <dgm:cxn modelId="{5C67CDC7-A6D3-4AE4-84D4-7A8D60F9D0FC}" type="presOf" srcId="{B5A6A51C-2A3C-4230-A064-69E1A723E113}" destId="{3AB412AF-CF0F-4CF5-A5F7-0812403B935D}" srcOrd="0" destOrd="0" presId="urn:microsoft.com/office/officeart/2016/7/layout/VerticalHollowActionList"/>
    <dgm:cxn modelId="{F2998EED-9AD1-4781-AECA-692B51DD1A7E}" srcId="{B5A6A51C-2A3C-4230-A064-69E1A723E113}" destId="{3A8D36DD-E3A8-4C8D-BD6F-DE5FA5CA212E}" srcOrd="0" destOrd="0" parTransId="{9882DFF3-BA7F-4EED-9281-8BD1A71D51EB}" sibTransId="{905BDC2A-DB75-4858-A635-C3AC03FDF415}"/>
    <dgm:cxn modelId="{1F2319D5-AEE3-4F71-8396-8DFF4C6015FF}" type="presParOf" srcId="{F3C71C5E-0D2D-446A-AE34-290895B7AD40}" destId="{E91CA1D0-61A7-4AF8-887E-7E58AEC6D752}" srcOrd="0" destOrd="0" presId="urn:microsoft.com/office/officeart/2016/7/layout/VerticalHollowActionList"/>
    <dgm:cxn modelId="{BB33476B-A020-40BB-A977-5E17E2EEA29A}" type="presParOf" srcId="{E91CA1D0-61A7-4AF8-887E-7E58AEC6D752}" destId="{3AB412AF-CF0F-4CF5-A5F7-0812403B935D}" srcOrd="0" destOrd="0" presId="urn:microsoft.com/office/officeart/2016/7/layout/VerticalHollowActionList"/>
    <dgm:cxn modelId="{28E07DC9-8ADD-4C27-9B63-816106342EFB}" type="presParOf" srcId="{E91CA1D0-61A7-4AF8-887E-7E58AEC6D752}" destId="{579677C0-95F9-4719-A5B8-6E129910872E}" srcOrd="1" destOrd="0" presId="urn:microsoft.com/office/officeart/2016/7/layout/VerticalHollowActionList"/>
    <dgm:cxn modelId="{AEBA7644-2F08-4471-B658-FBE5641088EF}" type="presParOf" srcId="{F3C71C5E-0D2D-446A-AE34-290895B7AD40}" destId="{B3267525-399E-43D1-8F00-6C7A53BD28D3}" srcOrd="1" destOrd="0" presId="urn:microsoft.com/office/officeart/2016/7/layout/VerticalHollowActionList"/>
    <dgm:cxn modelId="{C5B1FC5E-A8E3-44ED-88CE-B82BFA0E8E4B}" type="presParOf" srcId="{F3C71C5E-0D2D-446A-AE34-290895B7AD40}" destId="{83428F93-6383-493F-8675-0BE455FB5C89}" srcOrd="2" destOrd="0" presId="urn:microsoft.com/office/officeart/2016/7/layout/VerticalHollowActionList"/>
    <dgm:cxn modelId="{412380B6-C000-4A40-B69A-B65F47D2DCE8}" type="presParOf" srcId="{83428F93-6383-493F-8675-0BE455FB5C89}" destId="{D8C1B2D3-AD37-4726-9C64-926B8D70DE02}" srcOrd="0" destOrd="0" presId="urn:microsoft.com/office/officeart/2016/7/layout/VerticalHollowActionList"/>
    <dgm:cxn modelId="{9DCFEA59-6BD1-4944-9E67-E06E62783AB5}" type="presParOf" srcId="{83428F93-6383-493F-8675-0BE455FB5C89}" destId="{11751CE8-1025-4C79-BB0F-67C6657A29F4}" srcOrd="1" destOrd="0" presId="urn:microsoft.com/office/officeart/2016/7/layout/VerticalHollowActionList"/>
    <dgm:cxn modelId="{38760C86-E1F0-463E-80FA-8C8D52587FDE}" type="presParOf" srcId="{F3C71C5E-0D2D-446A-AE34-290895B7AD40}" destId="{0BBB3505-82B1-4346-AF79-380EBD886CEF}" srcOrd="3" destOrd="0" presId="urn:microsoft.com/office/officeart/2016/7/layout/VerticalHollowActionList"/>
    <dgm:cxn modelId="{B9A55E7C-A133-4181-B531-BCBB030B470E}" type="presParOf" srcId="{F3C71C5E-0D2D-446A-AE34-290895B7AD40}" destId="{57FD89FE-EE67-4EF3-A0C2-DCF4EB94AFEB}" srcOrd="4" destOrd="0" presId="urn:microsoft.com/office/officeart/2016/7/layout/VerticalHollowActionList"/>
    <dgm:cxn modelId="{4AC9DFDA-AC55-40F2-A72D-7C92A045A873}" type="presParOf" srcId="{57FD89FE-EE67-4EF3-A0C2-DCF4EB94AFEB}" destId="{8D7F922D-6AF1-401B-8A28-078085DBCE75}" srcOrd="0" destOrd="0" presId="urn:microsoft.com/office/officeart/2016/7/layout/VerticalHollowActionList"/>
    <dgm:cxn modelId="{7ED10FBA-C37D-4344-ACDC-2DBEA4E5351F}" type="presParOf" srcId="{57FD89FE-EE67-4EF3-A0C2-DCF4EB94AFEB}" destId="{0B7C0B7E-0AD8-4B20-AED3-DD518CE743F6}" srcOrd="1" destOrd="0" presId="urn:microsoft.com/office/officeart/2016/7/layout/VerticalHollowActionList"/>
    <dgm:cxn modelId="{B9C5832F-E5B9-4C6B-8795-E5D7D0298C3C}" type="presParOf" srcId="{F3C71C5E-0D2D-446A-AE34-290895B7AD40}" destId="{473D6134-76E7-4B5E-9959-84C75C2FD83D}" srcOrd="5" destOrd="0" presId="urn:microsoft.com/office/officeart/2016/7/layout/VerticalHollowActionList"/>
    <dgm:cxn modelId="{68FD9AEF-A103-414C-A718-71633BD62D34}" type="presParOf" srcId="{F3C71C5E-0D2D-446A-AE34-290895B7AD40}" destId="{8970129B-21A4-45C5-9DD6-AAFF34DCEF7C}" srcOrd="6" destOrd="0" presId="urn:microsoft.com/office/officeart/2016/7/layout/VerticalHollowActionList"/>
    <dgm:cxn modelId="{4D2C3CEA-27C8-4FA5-8397-A20A60F76882}" type="presParOf" srcId="{8970129B-21A4-45C5-9DD6-AAFF34DCEF7C}" destId="{2F7D29C3-7CA5-4532-9CA5-DDE4904EB477}" srcOrd="0" destOrd="0" presId="urn:microsoft.com/office/officeart/2016/7/layout/VerticalHollowActionList"/>
    <dgm:cxn modelId="{9997E88F-F44B-4BDC-8658-24832B2C5AF3}" type="presParOf" srcId="{8970129B-21A4-45C5-9DD6-AAFF34DCEF7C}" destId="{F2DCE0EC-B82E-4629-815F-5C9A09935782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F6AE5C5-A990-4272-A999-5447329936F3}" type="doc">
      <dgm:prSet loTypeId="urn:microsoft.com/office/officeart/2008/layout/LinedList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A5D249F1-E5C1-46A9-937A-DC9F1CAC6211}">
      <dgm:prSet/>
      <dgm:spPr/>
      <dgm:t>
        <a:bodyPr/>
        <a:lstStyle/>
        <a:p>
          <a:r>
            <a:rPr lang="en-US"/>
            <a:t>NIH ChestX‑ray14 – large US adult dataset, our training domain</a:t>
          </a:r>
        </a:p>
      </dgm:t>
    </dgm:pt>
    <dgm:pt modelId="{0C2C4B1A-A6C8-4D20-94BC-181D2F7F9FFC}" type="parTrans" cxnId="{5CD86B5B-D9B8-45C5-96EF-A1246EBFD83D}">
      <dgm:prSet/>
      <dgm:spPr/>
      <dgm:t>
        <a:bodyPr/>
        <a:lstStyle/>
        <a:p>
          <a:endParaRPr lang="en-US"/>
        </a:p>
      </dgm:t>
    </dgm:pt>
    <dgm:pt modelId="{95D6F574-FC0D-4E6A-BA37-0F566D821330}" type="sibTrans" cxnId="{5CD86B5B-D9B8-45C5-96EF-A1246EBFD83D}">
      <dgm:prSet/>
      <dgm:spPr/>
      <dgm:t>
        <a:bodyPr/>
        <a:lstStyle/>
        <a:p>
          <a:endParaRPr lang="en-US"/>
        </a:p>
      </dgm:t>
    </dgm:pt>
    <dgm:pt modelId="{2954EC54-0F89-4FB8-9A36-86586EF5039E}">
      <dgm:prSet/>
      <dgm:spPr/>
      <dgm:t>
        <a:bodyPr/>
        <a:lstStyle/>
        <a:p>
          <a:r>
            <a:rPr lang="en-US"/>
            <a:t>Pediatric dataset – Chinese children with pneumonia vs normal</a:t>
          </a:r>
        </a:p>
      </dgm:t>
    </dgm:pt>
    <dgm:pt modelId="{7DFA1E29-5677-4E7D-A426-A96C89973587}" type="parTrans" cxnId="{98A0AF18-8E08-40A1-9951-14B4AE7D5E60}">
      <dgm:prSet/>
      <dgm:spPr/>
      <dgm:t>
        <a:bodyPr/>
        <a:lstStyle/>
        <a:p>
          <a:endParaRPr lang="en-US"/>
        </a:p>
      </dgm:t>
    </dgm:pt>
    <dgm:pt modelId="{510AAE79-0E9E-46DF-85E2-C6AA036A42DB}" type="sibTrans" cxnId="{98A0AF18-8E08-40A1-9951-14B4AE7D5E60}">
      <dgm:prSet/>
      <dgm:spPr/>
      <dgm:t>
        <a:bodyPr/>
        <a:lstStyle/>
        <a:p>
          <a:endParaRPr lang="en-US"/>
        </a:p>
      </dgm:t>
    </dgm:pt>
    <dgm:pt modelId="{1E6D8AFC-3355-485C-B194-040A60339776}">
      <dgm:prSet/>
      <dgm:spPr/>
      <dgm:t>
        <a:bodyPr/>
        <a:lstStyle/>
        <a:p>
          <a:r>
            <a:rPr lang="en-US"/>
            <a:t>CheXpert – Stanford dataset with different acquisition &amp; prevalence</a:t>
          </a:r>
        </a:p>
      </dgm:t>
    </dgm:pt>
    <dgm:pt modelId="{0F0B9334-46FC-41EF-931A-17F4B3C41FA0}" type="parTrans" cxnId="{940C1FCE-C44E-45AA-B7DA-EBA1EA686C28}">
      <dgm:prSet/>
      <dgm:spPr/>
      <dgm:t>
        <a:bodyPr/>
        <a:lstStyle/>
        <a:p>
          <a:endParaRPr lang="en-US"/>
        </a:p>
      </dgm:t>
    </dgm:pt>
    <dgm:pt modelId="{7B36009A-644D-4370-AE28-732B0B47A593}" type="sibTrans" cxnId="{940C1FCE-C44E-45AA-B7DA-EBA1EA686C28}">
      <dgm:prSet/>
      <dgm:spPr/>
      <dgm:t>
        <a:bodyPr/>
        <a:lstStyle/>
        <a:p>
          <a:endParaRPr lang="en-US"/>
        </a:p>
      </dgm:t>
    </dgm:pt>
    <dgm:pt modelId="{2936EBF0-0703-442D-AE08-8483127A962C}">
      <dgm:prSet/>
      <dgm:spPr/>
      <dgm:t>
        <a:bodyPr/>
        <a:lstStyle/>
        <a:p>
          <a:r>
            <a:rPr lang="en-US"/>
            <a:t>Deliberately different in institution, demographics and pathology mix</a:t>
          </a:r>
        </a:p>
      </dgm:t>
    </dgm:pt>
    <dgm:pt modelId="{7B757776-8835-4330-9EF5-AE86008BE4E2}" type="parTrans" cxnId="{3CA79E08-8121-497C-8A53-7A781F6A85E5}">
      <dgm:prSet/>
      <dgm:spPr/>
      <dgm:t>
        <a:bodyPr/>
        <a:lstStyle/>
        <a:p>
          <a:endParaRPr lang="en-US"/>
        </a:p>
      </dgm:t>
    </dgm:pt>
    <dgm:pt modelId="{98DE89BF-94E8-415E-8BF2-450F9E5002A1}" type="sibTrans" cxnId="{3CA79E08-8121-497C-8A53-7A781F6A85E5}">
      <dgm:prSet/>
      <dgm:spPr/>
      <dgm:t>
        <a:bodyPr/>
        <a:lstStyle/>
        <a:p>
          <a:endParaRPr lang="en-US"/>
        </a:p>
      </dgm:t>
    </dgm:pt>
    <dgm:pt modelId="{224EABCD-92CE-40DF-8876-111CB5B16BE7}" type="pres">
      <dgm:prSet presAssocID="{8F6AE5C5-A990-4272-A999-5447329936F3}" presName="vert0" presStyleCnt="0">
        <dgm:presLayoutVars>
          <dgm:dir/>
          <dgm:animOne val="branch"/>
          <dgm:animLvl val="lvl"/>
        </dgm:presLayoutVars>
      </dgm:prSet>
      <dgm:spPr/>
    </dgm:pt>
    <dgm:pt modelId="{5439DE1C-0A29-45FD-B756-500E455A4FB1}" type="pres">
      <dgm:prSet presAssocID="{A5D249F1-E5C1-46A9-937A-DC9F1CAC6211}" presName="thickLine" presStyleLbl="alignNode1" presStyleIdx="0" presStyleCnt="4"/>
      <dgm:spPr/>
    </dgm:pt>
    <dgm:pt modelId="{7F56CA63-F646-4C52-87A4-E153951243B9}" type="pres">
      <dgm:prSet presAssocID="{A5D249F1-E5C1-46A9-937A-DC9F1CAC6211}" presName="horz1" presStyleCnt="0"/>
      <dgm:spPr/>
    </dgm:pt>
    <dgm:pt modelId="{D77FC05E-C8A3-4A60-AADA-674F9E186943}" type="pres">
      <dgm:prSet presAssocID="{A5D249F1-E5C1-46A9-937A-DC9F1CAC6211}" presName="tx1" presStyleLbl="revTx" presStyleIdx="0" presStyleCnt="4"/>
      <dgm:spPr/>
    </dgm:pt>
    <dgm:pt modelId="{7660452D-984B-4A33-B3CC-996E738978D0}" type="pres">
      <dgm:prSet presAssocID="{A5D249F1-E5C1-46A9-937A-DC9F1CAC6211}" presName="vert1" presStyleCnt="0"/>
      <dgm:spPr/>
    </dgm:pt>
    <dgm:pt modelId="{F23A28C8-E798-49C0-98E2-B671DF2EA32B}" type="pres">
      <dgm:prSet presAssocID="{2954EC54-0F89-4FB8-9A36-86586EF5039E}" presName="thickLine" presStyleLbl="alignNode1" presStyleIdx="1" presStyleCnt="4"/>
      <dgm:spPr/>
    </dgm:pt>
    <dgm:pt modelId="{56473807-635F-4771-A4D1-7C56A6386EED}" type="pres">
      <dgm:prSet presAssocID="{2954EC54-0F89-4FB8-9A36-86586EF5039E}" presName="horz1" presStyleCnt="0"/>
      <dgm:spPr/>
    </dgm:pt>
    <dgm:pt modelId="{6C9A9F8B-0911-42E1-B571-40CFD4C1E2F1}" type="pres">
      <dgm:prSet presAssocID="{2954EC54-0F89-4FB8-9A36-86586EF5039E}" presName="tx1" presStyleLbl="revTx" presStyleIdx="1" presStyleCnt="4"/>
      <dgm:spPr/>
    </dgm:pt>
    <dgm:pt modelId="{84E6D673-2CC0-43EF-BC79-DCF18F7D283D}" type="pres">
      <dgm:prSet presAssocID="{2954EC54-0F89-4FB8-9A36-86586EF5039E}" presName="vert1" presStyleCnt="0"/>
      <dgm:spPr/>
    </dgm:pt>
    <dgm:pt modelId="{BAB15EA7-EDA2-4A6B-9360-1D622166AE18}" type="pres">
      <dgm:prSet presAssocID="{1E6D8AFC-3355-485C-B194-040A60339776}" presName="thickLine" presStyleLbl="alignNode1" presStyleIdx="2" presStyleCnt="4"/>
      <dgm:spPr/>
    </dgm:pt>
    <dgm:pt modelId="{01CE89A1-CB99-4E4F-ABD8-74A3193DD4C2}" type="pres">
      <dgm:prSet presAssocID="{1E6D8AFC-3355-485C-B194-040A60339776}" presName="horz1" presStyleCnt="0"/>
      <dgm:spPr/>
    </dgm:pt>
    <dgm:pt modelId="{579CFB10-7F42-40CE-81CB-4B63FC910879}" type="pres">
      <dgm:prSet presAssocID="{1E6D8AFC-3355-485C-B194-040A60339776}" presName="tx1" presStyleLbl="revTx" presStyleIdx="2" presStyleCnt="4"/>
      <dgm:spPr/>
    </dgm:pt>
    <dgm:pt modelId="{84828CEC-E690-4433-8CA6-3E24D6F90FF5}" type="pres">
      <dgm:prSet presAssocID="{1E6D8AFC-3355-485C-B194-040A60339776}" presName="vert1" presStyleCnt="0"/>
      <dgm:spPr/>
    </dgm:pt>
    <dgm:pt modelId="{86328DC7-7743-4698-92F3-3D511E474F75}" type="pres">
      <dgm:prSet presAssocID="{2936EBF0-0703-442D-AE08-8483127A962C}" presName="thickLine" presStyleLbl="alignNode1" presStyleIdx="3" presStyleCnt="4"/>
      <dgm:spPr/>
    </dgm:pt>
    <dgm:pt modelId="{FA04132A-63D7-4A19-86E1-CE2A5E02EE3E}" type="pres">
      <dgm:prSet presAssocID="{2936EBF0-0703-442D-AE08-8483127A962C}" presName="horz1" presStyleCnt="0"/>
      <dgm:spPr/>
    </dgm:pt>
    <dgm:pt modelId="{43833ADA-D96D-4A4B-B143-1181A7410611}" type="pres">
      <dgm:prSet presAssocID="{2936EBF0-0703-442D-AE08-8483127A962C}" presName="tx1" presStyleLbl="revTx" presStyleIdx="3" presStyleCnt="4"/>
      <dgm:spPr/>
    </dgm:pt>
    <dgm:pt modelId="{FF56403B-5DE3-4D44-93E0-00EB24C773FF}" type="pres">
      <dgm:prSet presAssocID="{2936EBF0-0703-442D-AE08-8483127A962C}" presName="vert1" presStyleCnt="0"/>
      <dgm:spPr/>
    </dgm:pt>
  </dgm:ptLst>
  <dgm:cxnLst>
    <dgm:cxn modelId="{3CA79E08-8121-497C-8A53-7A781F6A85E5}" srcId="{8F6AE5C5-A990-4272-A999-5447329936F3}" destId="{2936EBF0-0703-442D-AE08-8483127A962C}" srcOrd="3" destOrd="0" parTransId="{7B757776-8835-4330-9EF5-AE86008BE4E2}" sibTransId="{98DE89BF-94E8-415E-8BF2-450F9E5002A1}"/>
    <dgm:cxn modelId="{FAF91D09-C5B7-41A7-98CD-845697CF8FBC}" type="presOf" srcId="{2936EBF0-0703-442D-AE08-8483127A962C}" destId="{43833ADA-D96D-4A4B-B143-1181A7410611}" srcOrd="0" destOrd="0" presId="urn:microsoft.com/office/officeart/2008/layout/LinedList"/>
    <dgm:cxn modelId="{8357F117-D175-4C92-958C-BD4CE0B9CC0C}" type="presOf" srcId="{1E6D8AFC-3355-485C-B194-040A60339776}" destId="{579CFB10-7F42-40CE-81CB-4B63FC910879}" srcOrd="0" destOrd="0" presId="urn:microsoft.com/office/officeart/2008/layout/LinedList"/>
    <dgm:cxn modelId="{98A0AF18-8E08-40A1-9951-14B4AE7D5E60}" srcId="{8F6AE5C5-A990-4272-A999-5447329936F3}" destId="{2954EC54-0F89-4FB8-9A36-86586EF5039E}" srcOrd="1" destOrd="0" parTransId="{7DFA1E29-5677-4E7D-A426-A96C89973587}" sibTransId="{510AAE79-0E9E-46DF-85E2-C6AA036A42DB}"/>
    <dgm:cxn modelId="{AE542430-5E6D-46E2-B7C5-826B33318C12}" type="presOf" srcId="{2954EC54-0F89-4FB8-9A36-86586EF5039E}" destId="{6C9A9F8B-0911-42E1-B571-40CFD4C1E2F1}" srcOrd="0" destOrd="0" presId="urn:microsoft.com/office/officeart/2008/layout/LinedList"/>
    <dgm:cxn modelId="{5CD86B5B-D9B8-45C5-96EF-A1246EBFD83D}" srcId="{8F6AE5C5-A990-4272-A999-5447329936F3}" destId="{A5D249F1-E5C1-46A9-937A-DC9F1CAC6211}" srcOrd="0" destOrd="0" parTransId="{0C2C4B1A-A6C8-4D20-94BC-181D2F7F9FFC}" sibTransId="{95D6F574-FC0D-4E6A-BA37-0F566D821330}"/>
    <dgm:cxn modelId="{3AE04DB4-BC13-437C-B29C-392306AFC03D}" type="presOf" srcId="{8F6AE5C5-A990-4272-A999-5447329936F3}" destId="{224EABCD-92CE-40DF-8876-111CB5B16BE7}" srcOrd="0" destOrd="0" presId="urn:microsoft.com/office/officeart/2008/layout/LinedList"/>
    <dgm:cxn modelId="{940C1FCE-C44E-45AA-B7DA-EBA1EA686C28}" srcId="{8F6AE5C5-A990-4272-A999-5447329936F3}" destId="{1E6D8AFC-3355-485C-B194-040A60339776}" srcOrd="2" destOrd="0" parTransId="{0F0B9334-46FC-41EF-931A-17F4B3C41FA0}" sibTransId="{7B36009A-644D-4370-AE28-732B0B47A593}"/>
    <dgm:cxn modelId="{B0008CF2-77CA-48B7-A352-A508BBF93DFB}" type="presOf" srcId="{A5D249F1-E5C1-46A9-937A-DC9F1CAC6211}" destId="{D77FC05E-C8A3-4A60-AADA-674F9E186943}" srcOrd="0" destOrd="0" presId="urn:microsoft.com/office/officeart/2008/layout/LinedList"/>
    <dgm:cxn modelId="{EAF22A46-7966-4700-A2A1-5FDE316FB5F7}" type="presParOf" srcId="{224EABCD-92CE-40DF-8876-111CB5B16BE7}" destId="{5439DE1C-0A29-45FD-B756-500E455A4FB1}" srcOrd="0" destOrd="0" presId="urn:microsoft.com/office/officeart/2008/layout/LinedList"/>
    <dgm:cxn modelId="{BB1CF7B9-A77B-440D-97EA-4715AF28A43C}" type="presParOf" srcId="{224EABCD-92CE-40DF-8876-111CB5B16BE7}" destId="{7F56CA63-F646-4C52-87A4-E153951243B9}" srcOrd="1" destOrd="0" presId="urn:microsoft.com/office/officeart/2008/layout/LinedList"/>
    <dgm:cxn modelId="{9F067820-5171-47D0-AF5C-192C271C31E9}" type="presParOf" srcId="{7F56CA63-F646-4C52-87A4-E153951243B9}" destId="{D77FC05E-C8A3-4A60-AADA-674F9E186943}" srcOrd="0" destOrd="0" presId="urn:microsoft.com/office/officeart/2008/layout/LinedList"/>
    <dgm:cxn modelId="{9E66CD48-3D4B-44B5-A0C3-94E953D19E22}" type="presParOf" srcId="{7F56CA63-F646-4C52-87A4-E153951243B9}" destId="{7660452D-984B-4A33-B3CC-996E738978D0}" srcOrd="1" destOrd="0" presId="urn:microsoft.com/office/officeart/2008/layout/LinedList"/>
    <dgm:cxn modelId="{9C0E7BC1-FE24-4BD5-A848-E4E342884027}" type="presParOf" srcId="{224EABCD-92CE-40DF-8876-111CB5B16BE7}" destId="{F23A28C8-E798-49C0-98E2-B671DF2EA32B}" srcOrd="2" destOrd="0" presId="urn:microsoft.com/office/officeart/2008/layout/LinedList"/>
    <dgm:cxn modelId="{6D030E11-DDBC-4CDD-9CD8-9B54FC0DED53}" type="presParOf" srcId="{224EABCD-92CE-40DF-8876-111CB5B16BE7}" destId="{56473807-635F-4771-A4D1-7C56A6386EED}" srcOrd="3" destOrd="0" presId="urn:microsoft.com/office/officeart/2008/layout/LinedList"/>
    <dgm:cxn modelId="{C9E087F4-1DF1-4EDE-824D-D1C37FFF9518}" type="presParOf" srcId="{56473807-635F-4771-A4D1-7C56A6386EED}" destId="{6C9A9F8B-0911-42E1-B571-40CFD4C1E2F1}" srcOrd="0" destOrd="0" presId="urn:microsoft.com/office/officeart/2008/layout/LinedList"/>
    <dgm:cxn modelId="{27C2613B-F468-4B73-A809-E6D7DC403E5D}" type="presParOf" srcId="{56473807-635F-4771-A4D1-7C56A6386EED}" destId="{84E6D673-2CC0-43EF-BC79-DCF18F7D283D}" srcOrd="1" destOrd="0" presId="urn:microsoft.com/office/officeart/2008/layout/LinedList"/>
    <dgm:cxn modelId="{1F73FDEB-C3A4-4F1A-9192-5D8B36615F79}" type="presParOf" srcId="{224EABCD-92CE-40DF-8876-111CB5B16BE7}" destId="{BAB15EA7-EDA2-4A6B-9360-1D622166AE18}" srcOrd="4" destOrd="0" presId="urn:microsoft.com/office/officeart/2008/layout/LinedList"/>
    <dgm:cxn modelId="{566AE13D-ED61-4D0A-BC83-B837872D1FC6}" type="presParOf" srcId="{224EABCD-92CE-40DF-8876-111CB5B16BE7}" destId="{01CE89A1-CB99-4E4F-ABD8-74A3193DD4C2}" srcOrd="5" destOrd="0" presId="urn:microsoft.com/office/officeart/2008/layout/LinedList"/>
    <dgm:cxn modelId="{E7DC340D-7DDE-4E59-B11F-E8BEF9D8B873}" type="presParOf" srcId="{01CE89A1-CB99-4E4F-ABD8-74A3193DD4C2}" destId="{579CFB10-7F42-40CE-81CB-4B63FC910879}" srcOrd="0" destOrd="0" presId="urn:microsoft.com/office/officeart/2008/layout/LinedList"/>
    <dgm:cxn modelId="{2BC4EBB6-74CC-4B95-BA6D-9F76F4A47CDA}" type="presParOf" srcId="{01CE89A1-CB99-4E4F-ABD8-74A3193DD4C2}" destId="{84828CEC-E690-4433-8CA6-3E24D6F90FF5}" srcOrd="1" destOrd="0" presId="urn:microsoft.com/office/officeart/2008/layout/LinedList"/>
    <dgm:cxn modelId="{C8B74E27-5812-4184-BB31-07D0AFADF6E8}" type="presParOf" srcId="{224EABCD-92CE-40DF-8876-111CB5B16BE7}" destId="{86328DC7-7743-4698-92F3-3D511E474F75}" srcOrd="6" destOrd="0" presId="urn:microsoft.com/office/officeart/2008/layout/LinedList"/>
    <dgm:cxn modelId="{CACF0085-A056-459B-901A-82356B3E7198}" type="presParOf" srcId="{224EABCD-92CE-40DF-8876-111CB5B16BE7}" destId="{FA04132A-63D7-4A19-86E1-CE2A5E02EE3E}" srcOrd="7" destOrd="0" presId="urn:microsoft.com/office/officeart/2008/layout/LinedList"/>
    <dgm:cxn modelId="{E071B21D-95C3-46A2-86C1-1F865285E067}" type="presParOf" srcId="{FA04132A-63D7-4A19-86E1-CE2A5E02EE3E}" destId="{43833ADA-D96D-4A4B-B143-1181A7410611}" srcOrd="0" destOrd="0" presId="urn:microsoft.com/office/officeart/2008/layout/LinedList"/>
    <dgm:cxn modelId="{BD9DABC6-9D10-4A81-B4DE-507976F78015}" type="presParOf" srcId="{FA04132A-63D7-4A19-86E1-CE2A5E02EE3E}" destId="{FF56403B-5DE3-4D44-93E0-00EB24C773F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6CB50C5-C9D4-4E88-BDFD-823EB070AE93}" type="doc">
      <dgm:prSet loTypeId="urn:microsoft.com/office/officeart/2008/layout/LinedList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6C07931-B5E6-4161-88B0-0A66FA116DF8}">
      <dgm:prSet/>
      <dgm:spPr/>
      <dgm:t>
        <a:bodyPr/>
        <a:lstStyle/>
        <a:p>
          <a:r>
            <a:rPr lang="en-US"/>
            <a:t>NIH: relatively balanced normals vs abnormals (≈ 54% / 46%)</a:t>
          </a:r>
        </a:p>
      </dgm:t>
    </dgm:pt>
    <dgm:pt modelId="{74B73906-FFB1-466D-9403-32571EA45CEE}" type="parTrans" cxnId="{C8EDB68C-1AB3-4A28-B764-88FEFE922957}">
      <dgm:prSet/>
      <dgm:spPr/>
      <dgm:t>
        <a:bodyPr/>
        <a:lstStyle/>
        <a:p>
          <a:endParaRPr lang="en-US"/>
        </a:p>
      </dgm:t>
    </dgm:pt>
    <dgm:pt modelId="{8D29771B-5511-4891-A31B-2CDC2A7E22E2}" type="sibTrans" cxnId="{C8EDB68C-1AB3-4A28-B764-88FEFE922957}">
      <dgm:prSet/>
      <dgm:spPr/>
      <dgm:t>
        <a:bodyPr/>
        <a:lstStyle/>
        <a:p>
          <a:endParaRPr lang="en-US"/>
        </a:p>
      </dgm:t>
    </dgm:pt>
    <dgm:pt modelId="{CC6A4F56-CA45-4F38-B1C2-F4A609EE8BCD}">
      <dgm:prSet/>
      <dgm:spPr/>
      <dgm:t>
        <a:bodyPr/>
        <a:lstStyle/>
        <a:p>
          <a:r>
            <a:rPr lang="en-US"/>
            <a:t>Pediatric: many more pneumonia cases (≈ 27% normal / 73% abnormal)</a:t>
          </a:r>
        </a:p>
      </dgm:t>
    </dgm:pt>
    <dgm:pt modelId="{5F8D0042-0A07-4145-8F21-947273FDB665}" type="parTrans" cxnId="{58E1933A-65FC-433C-AEA2-906AEA1BA4AD}">
      <dgm:prSet/>
      <dgm:spPr/>
      <dgm:t>
        <a:bodyPr/>
        <a:lstStyle/>
        <a:p>
          <a:endParaRPr lang="en-US"/>
        </a:p>
      </dgm:t>
    </dgm:pt>
    <dgm:pt modelId="{7CC8689D-8879-4CCA-B5E1-4C1C9199A2FE}" type="sibTrans" cxnId="{58E1933A-65FC-433C-AEA2-906AEA1BA4AD}">
      <dgm:prSet/>
      <dgm:spPr/>
      <dgm:t>
        <a:bodyPr/>
        <a:lstStyle/>
        <a:p>
          <a:endParaRPr lang="en-US"/>
        </a:p>
      </dgm:t>
    </dgm:pt>
    <dgm:pt modelId="{F23796A8-F4B4-4B13-ACC1-67F27C6E98A4}">
      <dgm:prSet/>
      <dgm:spPr/>
      <dgm:t>
        <a:bodyPr/>
        <a:lstStyle/>
        <a:p>
          <a:r>
            <a:rPr lang="en-US"/>
            <a:t>CheXpert: heavily skewed toward abnormal (≈ 4% normal / 96% abnormal)</a:t>
          </a:r>
        </a:p>
      </dgm:t>
    </dgm:pt>
    <dgm:pt modelId="{254AADD5-4277-459B-B273-D1F55C76EC25}" type="parTrans" cxnId="{C4911397-D60C-4103-BB1D-15E380BDC6C5}">
      <dgm:prSet/>
      <dgm:spPr/>
      <dgm:t>
        <a:bodyPr/>
        <a:lstStyle/>
        <a:p>
          <a:endParaRPr lang="en-US"/>
        </a:p>
      </dgm:t>
    </dgm:pt>
    <dgm:pt modelId="{817B82D9-642C-4FDB-8B3E-71F5DD7C40A6}" type="sibTrans" cxnId="{C4911397-D60C-4103-BB1D-15E380BDC6C5}">
      <dgm:prSet/>
      <dgm:spPr/>
      <dgm:t>
        <a:bodyPr/>
        <a:lstStyle/>
        <a:p>
          <a:endParaRPr lang="en-US"/>
        </a:p>
      </dgm:t>
    </dgm:pt>
    <dgm:pt modelId="{76AFEDA1-DDED-4C13-8FA9-8E6560D93260}">
      <dgm:prSet/>
      <dgm:spPr/>
      <dgm:t>
        <a:bodyPr/>
        <a:lstStyle/>
        <a:p>
          <a:r>
            <a:rPr lang="en-US"/>
            <a:t>These differences already hint at shift and evaluation challenges</a:t>
          </a:r>
        </a:p>
      </dgm:t>
    </dgm:pt>
    <dgm:pt modelId="{4FE97A7E-E00F-42F3-99E3-49BACC07F622}" type="parTrans" cxnId="{A5100DB5-B154-49F2-BA87-8308FE7B5A3E}">
      <dgm:prSet/>
      <dgm:spPr/>
      <dgm:t>
        <a:bodyPr/>
        <a:lstStyle/>
        <a:p>
          <a:endParaRPr lang="en-US"/>
        </a:p>
      </dgm:t>
    </dgm:pt>
    <dgm:pt modelId="{EC8D09E8-8AF0-4246-A196-4C2A11F7F35A}" type="sibTrans" cxnId="{A5100DB5-B154-49F2-BA87-8308FE7B5A3E}">
      <dgm:prSet/>
      <dgm:spPr/>
      <dgm:t>
        <a:bodyPr/>
        <a:lstStyle/>
        <a:p>
          <a:endParaRPr lang="en-US"/>
        </a:p>
      </dgm:t>
    </dgm:pt>
    <dgm:pt modelId="{347F1C48-D411-44F2-BE12-81EDC4573148}" type="pres">
      <dgm:prSet presAssocID="{46CB50C5-C9D4-4E88-BDFD-823EB070AE93}" presName="vert0" presStyleCnt="0">
        <dgm:presLayoutVars>
          <dgm:dir/>
          <dgm:animOne val="branch"/>
          <dgm:animLvl val="lvl"/>
        </dgm:presLayoutVars>
      </dgm:prSet>
      <dgm:spPr/>
    </dgm:pt>
    <dgm:pt modelId="{EBB3FAE6-8D19-4879-B4FD-B26D2B44CD79}" type="pres">
      <dgm:prSet presAssocID="{86C07931-B5E6-4161-88B0-0A66FA116DF8}" presName="thickLine" presStyleLbl="alignNode1" presStyleIdx="0" presStyleCnt="4"/>
      <dgm:spPr/>
    </dgm:pt>
    <dgm:pt modelId="{CE84F39A-5CC3-440D-91AD-8A13BC4A7D3D}" type="pres">
      <dgm:prSet presAssocID="{86C07931-B5E6-4161-88B0-0A66FA116DF8}" presName="horz1" presStyleCnt="0"/>
      <dgm:spPr/>
    </dgm:pt>
    <dgm:pt modelId="{A208FE42-D952-4826-914D-BB10EA49C831}" type="pres">
      <dgm:prSet presAssocID="{86C07931-B5E6-4161-88B0-0A66FA116DF8}" presName="tx1" presStyleLbl="revTx" presStyleIdx="0" presStyleCnt="4"/>
      <dgm:spPr/>
    </dgm:pt>
    <dgm:pt modelId="{9BC67B1A-94F1-4C34-968D-1C93DBDBA248}" type="pres">
      <dgm:prSet presAssocID="{86C07931-B5E6-4161-88B0-0A66FA116DF8}" presName="vert1" presStyleCnt="0"/>
      <dgm:spPr/>
    </dgm:pt>
    <dgm:pt modelId="{202206A4-8B2F-4F79-A107-D170EA12A94E}" type="pres">
      <dgm:prSet presAssocID="{CC6A4F56-CA45-4F38-B1C2-F4A609EE8BCD}" presName="thickLine" presStyleLbl="alignNode1" presStyleIdx="1" presStyleCnt="4"/>
      <dgm:spPr/>
    </dgm:pt>
    <dgm:pt modelId="{15647FB8-F0A3-4BC2-A04C-296D80FE9C20}" type="pres">
      <dgm:prSet presAssocID="{CC6A4F56-CA45-4F38-B1C2-F4A609EE8BCD}" presName="horz1" presStyleCnt="0"/>
      <dgm:spPr/>
    </dgm:pt>
    <dgm:pt modelId="{DEC9C9AE-51E9-479D-9EDA-DC3270175F11}" type="pres">
      <dgm:prSet presAssocID="{CC6A4F56-CA45-4F38-B1C2-F4A609EE8BCD}" presName="tx1" presStyleLbl="revTx" presStyleIdx="1" presStyleCnt="4"/>
      <dgm:spPr/>
    </dgm:pt>
    <dgm:pt modelId="{D17DA0BD-3DE7-43AA-A7D7-A6C029680575}" type="pres">
      <dgm:prSet presAssocID="{CC6A4F56-CA45-4F38-B1C2-F4A609EE8BCD}" presName="vert1" presStyleCnt="0"/>
      <dgm:spPr/>
    </dgm:pt>
    <dgm:pt modelId="{6914B743-F7F8-4FDF-B193-75033BE704AB}" type="pres">
      <dgm:prSet presAssocID="{F23796A8-F4B4-4B13-ACC1-67F27C6E98A4}" presName="thickLine" presStyleLbl="alignNode1" presStyleIdx="2" presStyleCnt="4"/>
      <dgm:spPr/>
    </dgm:pt>
    <dgm:pt modelId="{B028B56C-E8C6-4B5E-B08A-CD8E6617AC1F}" type="pres">
      <dgm:prSet presAssocID="{F23796A8-F4B4-4B13-ACC1-67F27C6E98A4}" presName="horz1" presStyleCnt="0"/>
      <dgm:spPr/>
    </dgm:pt>
    <dgm:pt modelId="{3ED5D148-24B8-4C89-A069-BD4652ADD13C}" type="pres">
      <dgm:prSet presAssocID="{F23796A8-F4B4-4B13-ACC1-67F27C6E98A4}" presName="tx1" presStyleLbl="revTx" presStyleIdx="2" presStyleCnt="4"/>
      <dgm:spPr/>
    </dgm:pt>
    <dgm:pt modelId="{1CDAB394-D447-46ED-B16C-B4D0C8929046}" type="pres">
      <dgm:prSet presAssocID="{F23796A8-F4B4-4B13-ACC1-67F27C6E98A4}" presName="vert1" presStyleCnt="0"/>
      <dgm:spPr/>
    </dgm:pt>
    <dgm:pt modelId="{A621A38B-76DC-4456-A9FA-8A9CC025E671}" type="pres">
      <dgm:prSet presAssocID="{76AFEDA1-DDED-4C13-8FA9-8E6560D93260}" presName="thickLine" presStyleLbl="alignNode1" presStyleIdx="3" presStyleCnt="4"/>
      <dgm:spPr/>
    </dgm:pt>
    <dgm:pt modelId="{0DD9691D-989C-4D7E-91F2-65E595B79483}" type="pres">
      <dgm:prSet presAssocID="{76AFEDA1-DDED-4C13-8FA9-8E6560D93260}" presName="horz1" presStyleCnt="0"/>
      <dgm:spPr/>
    </dgm:pt>
    <dgm:pt modelId="{CA3968EC-0568-44A4-9E42-32137C2AC873}" type="pres">
      <dgm:prSet presAssocID="{76AFEDA1-DDED-4C13-8FA9-8E6560D93260}" presName="tx1" presStyleLbl="revTx" presStyleIdx="3" presStyleCnt="4"/>
      <dgm:spPr/>
    </dgm:pt>
    <dgm:pt modelId="{9B824709-BE5F-42F2-AE29-AB9329F44C64}" type="pres">
      <dgm:prSet presAssocID="{76AFEDA1-DDED-4C13-8FA9-8E6560D93260}" presName="vert1" presStyleCnt="0"/>
      <dgm:spPr/>
    </dgm:pt>
  </dgm:ptLst>
  <dgm:cxnLst>
    <dgm:cxn modelId="{122C2F21-9B93-41D3-B946-D36C99DE9220}" type="presOf" srcId="{86C07931-B5E6-4161-88B0-0A66FA116DF8}" destId="{A208FE42-D952-4826-914D-BB10EA49C831}" srcOrd="0" destOrd="0" presId="urn:microsoft.com/office/officeart/2008/layout/LinedList"/>
    <dgm:cxn modelId="{58E1933A-65FC-433C-AEA2-906AEA1BA4AD}" srcId="{46CB50C5-C9D4-4E88-BDFD-823EB070AE93}" destId="{CC6A4F56-CA45-4F38-B1C2-F4A609EE8BCD}" srcOrd="1" destOrd="0" parTransId="{5F8D0042-0A07-4145-8F21-947273FDB665}" sibTransId="{7CC8689D-8879-4CCA-B5E1-4C1C9199A2FE}"/>
    <dgm:cxn modelId="{C30A104D-18F7-4B43-806F-73B5BB0DD87F}" type="presOf" srcId="{F23796A8-F4B4-4B13-ACC1-67F27C6E98A4}" destId="{3ED5D148-24B8-4C89-A069-BD4652ADD13C}" srcOrd="0" destOrd="0" presId="urn:microsoft.com/office/officeart/2008/layout/LinedList"/>
    <dgm:cxn modelId="{B521FF4E-59F1-4097-981F-465FF52A1C71}" type="presOf" srcId="{CC6A4F56-CA45-4F38-B1C2-F4A609EE8BCD}" destId="{DEC9C9AE-51E9-479D-9EDA-DC3270175F11}" srcOrd="0" destOrd="0" presId="urn:microsoft.com/office/officeart/2008/layout/LinedList"/>
    <dgm:cxn modelId="{3CE61485-B38B-471F-9EA0-90560E5EDC23}" type="presOf" srcId="{76AFEDA1-DDED-4C13-8FA9-8E6560D93260}" destId="{CA3968EC-0568-44A4-9E42-32137C2AC873}" srcOrd="0" destOrd="0" presId="urn:microsoft.com/office/officeart/2008/layout/LinedList"/>
    <dgm:cxn modelId="{C8EDB68C-1AB3-4A28-B764-88FEFE922957}" srcId="{46CB50C5-C9D4-4E88-BDFD-823EB070AE93}" destId="{86C07931-B5E6-4161-88B0-0A66FA116DF8}" srcOrd="0" destOrd="0" parTransId="{74B73906-FFB1-466D-9403-32571EA45CEE}" sibTransId="{8D29771B-5511-4891-A31B-2CDC2A7E22E2}"/>
    <dgm:cxn modelId="{C4911397-D60C-4103-BB1D-15E380BDC6C5}" srcId="{46CB50C5-C9D4-4E88-BDFD-823EB070AE93}" destId="{F23796A8-F4B4-4B13-ACC1-67F27C6E98A4}" srcOrd="2" destOrd="0" parTransId="{254AADD5-4277-459B-B273-D1F55C76EC25}" sibTransId="{817B82D9-642C-4FDB-8B3E-71F5DD7C40A6}"/>
    <dgm:cxn modelId="{A5100DB5-B154-49F2-BA87-8308FE7B5A3E}" srcId="{46CB50C5-C9D4-4E88-BDFD-823EB070AE93}" destId="{76AFEDA1-DDED-4C13-8FA9-8E6560D93260}" srcOrd="3" destOrd="0" parTransId="{4FE97A7E-E00F-42F3-99E3-49BACC07F622}" sibTransId="{EC8D09E8-8AF0-4246-A196-4C2A11F7F35A}"/>
    <dgm:cxn modelId="{D715E9C7-20A4-4E26-A8C8-6CDB6D763DC0}" type="presOf" srcId="{46CB50C5-C9D4-4E88-BDFD-823EB070AE93}" destId="{347F1C48-D411-44F2-BE12-81EDC4573148}" srcOrd="0" destOrd="0" presId="urn:microsoft.com/office/officeart/2008/layout/LinedList"/>
    <dgm:cxn modelId="{822FD84C-03A4-4DCE-A797-82E4E8677E4A}" type="presParOf" srcId="{347F1C48-D411-44F2-BE12-81EDC4573148}" destId="{EBB3FAE6-8D19-4879-B4FD-B26D2B44CD79}" srcOrd="0" destOrd="0" presId="urn:microsoft.com/office/officeart/2008/layout/LinedList"/>
    <dgm:cxn modelId="{FCAF98A9-959B-43FC-9B8C-1F7A42339C0F}" type="presParOf" srcId="{347F1C48-D411-44F2-BE12-81EDC4573148}" destId="{CE84F39A-5CC3-440D-91AD-8A13BC4A7D3D}" srcOrd="1" destOrd="0" presId="urn:microsoft.com/office/officeart/2008/layout/LinedList"/>
    <dgm:cxn modelId="{F2497E27-154F-4D03-A11A-E3C1A8C18102}" type="presParOf" srcId="{CE84F39A-5CC3-440D-91AD-8A13BC4A7D3D}" destId="{A208FE42-D952-4826-914D-BB10EA49C831}" srcOrd="0" destOrd="0" presId="urn:microsoft.com/office/officeart/2008/layout/LinedList"/>
    <dgm:cxn modelId="{2B970C65-473E-45E1-8B59-4904C6D3624E}" type="presParOf" srcId="{CE84F39A-5CC3-440D-91AD-8A13BC4A7D3D}" destId="{9BC67B1A-94F1-4C34-968D-1C93DBDBA248}" srcOrd="1" destOrd="0" presId="urn:microsoft.com/office/officeart/2008/layout/LinedList"/>
    <dgm:cxn modelId="{C0863266-558F-41A5-904B-7AC6AEC3210F}" type="presParOf" srcId="{347F1C48-D411-44F2-BE12-81EDC4573148}" destId="{202206A4-8B2F-4F79-A107-D170EA12A94E}" srcOrd="2" destOrd="0" presId="urn:microsoft.com/office/officeart/2008/layout/LinedList"/>
    <dgm:cxn modelId="{70EDFCD4-A002-42D2-9495-46F53B27257C}" type="presParOf" srcId="{347F1C48-D411-44F2-BE12-81EDC4573148}" destId="{15647FB8-F0A3-4BC2-A04C-296D80FE9C20}" srcOrd="3" destOrd="0" presId="urn:microsoft.com/office/officeart/2008/layout/LinedList"/>
    <dgm:cxn modelId="{385794D9-8041-4765-9B71-F2C7D5390FC0}" type="presParOf" srcId="{15647FB8-F0A3-4BC2-A04C-296D80FE9C20}" destId="{DEC9C9AE-51E9-479D-9EDA-DC3270175F11}" srcOrd="0" destOrd="0" presId="urn:microsoft.com/office/officeart/2008/layout/LinedList"/>
    <dgm:cxn modelId="{8D88970D-F55E-4A3E-98C0-02BEDD0CCBEC}" type="presParOf" srcId="{15647FB8-F0A3-4BC2-A04C-296D80FE9C20}" destId="{D17DA0BD-3DE7-43AA-A7D7-A6C029680575}" srcOrd="1" destOrd="0" presId="urn:microsoft.com/office/officeart/2008/layout/LinedList"/>
    <dgm:cxn modelId="{B571E4FD-25E4-400B-9F0D-EED39FCD7FC1}" type="presParOf" srcId="{347F1C48-D411-44F2-BE12-81EDC4573148}" destId="{6914B743-F7F8-4FDF-B193-75033BE704AB}" srcOrd="4" destOrd="0" presId="urn:microsoft.com/office/officeart/2008/layout/LinedList"/>
    <dgm:cxn modelId="{799A8FCA-FB66-4AD3-BE90-90A0E80E4797}" type="presParOf" srcId="{347F1C48-D411-44F2-BE12-81EDC4573148}" destId="{B028B56C-E8C6-4B5E-B08A-CD8E6617AC1F}" srcOrd="5" destOrd="0" presId="urn:microsoft.com/office/officeart/2008/layout/LinedList"/>
    <dgm:cxn modelId="{38F228AA-822B-4899-89E6-76E03B8BC500}" type="presParOf" srcId="{B028B56C-E8C6-4B5E-B08A-CD8E6617AC1F}" destId="{3ED5D148-24B8-4C89-A069-BD4652ADD13C}" srcOrd="0" destOrd="0" presId="urn:microsoft.com/office/officeart/2008/layout/LinedList"/>
    <dgm:cxn modelId="{42ED99FB-267F-4A7D-9452-AE00E00199FA}" type="presParOf" srcId="{B028B56C-E8C6-4B5E-B08A-CD8E6617AC1F}" destId="{1CDAB394-D447-46ED-B16C-B4D0C8929046}" srcOrd="1" destOrd="0" presId="urn:microsoft.com/office/officeart/2008/layout/LinedList"/>
    <dgm:cxn modelId="{1D87C4FF-ED8C-4D3A-8CCE-23701F811147}" type="presParOf" srcId="{347F1C48-D411-44F2-BE12-81EDC4573148}" destId="{A621A38B-76DC-4456-A9FA-8A9CC025E671}" srcOrd="6" destOrd="0" presId="urn:microsoft.com/office/officeart/2008/layout/LinedList"/>
    <dgm:cxn modelId="{23023FE6-6072-4953-9018-B678B6212250}" type="presParOf" srcId="{347F1C48-D411-44F2-BE12-81EDC4573148}" destId="{0DD9691D-989C-4D7E-91F2-65E595B79483}" srcOrd="7" destOrd="0" presId="urn:microsoft.com/office/officeart/2008/layout/LinedList"/>
    <dgm:cxn modelId="{ED84854D-DF79-46C2-B774-EF46B98EF370}" type="presParOf" srcId="{0DD9691D-989C-4D7E-91F2-65E595B79483}" destId="{CA3968EC-0568-44A4-9E42-32137C2AC873}" srcOrd="0" destOrd="0" presId="urn:microsoft.com/office/officeart/2008/layout/LinedList"/>
    <dgm:cxn modelId="{B389B70A-A8FB-4ED7-8A59-B70BB93CF2B5}" type="presParOf" srcId="{0DD9691D-989C-4D7E-91F2-65E595B79483}" destId="{9B824709-BE5F-42F2-AE29-AB9329F44C6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CFEA019-1BE1-42C9-A858-B02DD7837224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360F07C-0B46-440D-A662-1CEF0AC4DA38}">
      <dgm:prSet/>
      <dgm:spPr/>
      <dgm:t>
        <a:bodyPr/>
        <a:lstStyle/>
        <a:p>
          <a:r>
            <a:rPr lang="en-US"/>
            <a:t>Compare pixel intensity distributions across datasets</a:t>
          </a:r>
        </a:p>
      </dgm:t>
    </dgm:pt>
    <dgm:pt modelId="{457F344E-D67B-4DCE-A015-6C7FD4D03DC2}" type="parTrans" cxnId="{190B7FC9-7065-4455-A3DB-BB6EE559D855}">
      <dgm:prSet/>
      <dgm:spPr/>
      <dgm:t>
        <a:bodyPr/>
        <a:lstStyle/>
        <a:p>
          <a:endParaRPr lang="en-US"/>
        </a:p>
      </dgm:t>
    </dgm:pt>
    <dgm:pt modelId="{33AF313E-9E71-4FCB-8357-D51CC2CB1F89}" type="sibTrans" cxnId="{190B7FC9-7065-4455-A3DB-BB6EE559D855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35E3FFE3-C23A-4953-88A6-26C5BD96B3B5}">
      <dgm:prSet/>
      <dgm:spPr/>
      <dgm:t>
        <a:bodyPr/>
        <a:lstStyle/>
        <a:p>
          <a:r>
            <a:rPr lang="en-US"/>
            <a:t>Compute Jensen–Shannon (JS) divergence between datasets</a:t>
          </a:r>
        </a:p>
      </dgm:t>
    </dgm:pt>
    <dgm:pt modelId="{799FB6AB-5038-4DAE-97ED-E280E7E4BF32}" type="parTrans" cxnId="{14E48541-3003-48BE-9501-77BBB4470A85}">
      <dgm:prSet/>
      <dgm:spPr/>
      <dgm:t>
        <a:bodyPr/>
        <a:lstStyle/>
        <a:p>
          <a:endParaRPr lang="en-US"/>
        </a:p>
      </dgm:t>
    </dgm:pt>
    <dgm:pt modelId="{BE2D519C-C8BD-40A8-8CD3-671824E8769E}" type="sibTrans" cxnId="{14E48541-3003-48BE-9501-77BBB4470A85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1B7FF93F-BB2F-4215-8AC0-3FE121090A62}">
      <dgm:prSet/>
      <dgm:spPr/>
      <dgm:t>
        <a:bodyPr/>
        <a:lstStyle/>
        <a:p>
          <a:r>
            <a:rPr lang="en-US"/>
            <a:t>Even simple statistics show NIH, Pediatric, CheXpert are not identical</a:t>
          </a:r>
        </a:p>
      </dgm:t>
    </dgm:pt>
    <dgm:pt modelId="{DFFC43E6-E3E2-43C5-9311-C057E57493FC}" type="parTrans" cxnId="{30F13A44-ED37-4915-8A1F-23EA18BFC4BC}">
      <dgm:prSet/>
      <dgm:spPr/>
      <dgm:t>
        <a:bodyPr/>
        <a:lstStyle/>
        <a:p>
          <a:endParaRPr lang="en-US"/>
        </a:p>
      </dgm:t>
    </dgm:pt>
    <dgm:pt modelId="{4F4A01C0-1C0B-4589-A5B2-2CBB4C078F7A}" type="sibTrans" cxnId="{30F13A44-ED37-4915-8A1F-23EA18BFC4BC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CCE729EA-930A-47EC-AB8B-BAD699455056}" type="pres">
      <dgm:prSet presAssocID="{5CFEA019-1BE1-42C9-A858-B02DD7837224}" presName="Name0" presStyleCnt="0">
        <dgm:presLayoutVars>
          <dgm:animLvl val="lvl"/>
          <dgm:resizeHandles val="exact"/>
        </dgm:presLayoutVars>
      </dgm:prSet>
      <dgm:spPr/>
    </dgm:pt>
    <dgm:pt modelId="{C0132753-820B-4EAE-9134-8964C0EB714A}" type="pres">
      <dgm:prSet presAssocID="{B360F07C-0B46-440D-A662-1CEF0AC4DA38}" presName="compositeNode" presStyleCnt="0">
        <dgm:presLayoutVars>
          <dgm:bulletEnabled val="1"/>
        </dgm:presLayoutVars>
      </dgm:prSet>
      <dgm:spPr/>
    </dgm:pt>
    <dgm:pt modelId="{37A2E038-BB9A-4E94-A807-C87285AEE73C}" type="pres">
      <dgm:prSet presAssocID="{B360F07C-0B46-440D-A662-1CEF0AC4DA38}" presName="bgRect" presStyleLbl="bgAccFollowNode1" presStyleIdx="0" presStyleCnt="3"/>
      <dgm:spPr/>
    </dgm:pt>
    <dgm:pt modelId="{9CAEE81C-1FEB-4DA3-845E-1AC4F8506185}" type="pres">
      <dgm:prSet presAssocID="{33AF313E-9E71-4FCB-8357-D51CC2CB1F89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EAB22A95-9851-46CE-8116-6C71FE55815D}" type="pres">
      <dgm:prSet presAssocID="{B360F07C-0B46-440D-A662-1CEF0AC4DA38}" presName="bottomLine" presStyleLbl="alignNode1" presStyleIdx="1" presStyleCnt="6">
        <dgm:presLayoutVars/>
      </dgm:prSet>
      <dgm:spPr/>
    </dgm:pt>
    <dgm:pt modelId="{D5F5B4A6-C674-49AF-9D03-1B7B127C6487}" type="pres">
      <dgm:prSet presAssocID="{B360F07C-0B46-440D-A662-1CEF0AC4DA38}" presName="nodeText" presStyleLbl="bgAccFollowNode1" presStyleIdx="0" presStyleCnt="3">
        <dgm:presLayoutVars>
          <dgm:bulletEnabled val="1"/>
        </dgm:presLayoutVars>
      </dgm:prSet>
      <dgm:spPr/>
    </dgm:pt>
    <dgm:pt modelId="{9D202976-9F00-4B0E-BB81-A9F73B28A1F8}" type="pres">
      <dgm:prSet presAssocID="{33AF313E-9E71-4FCB-8357-D51CC2CB1F89}" presName="sibTrans" presStyleCnt="0"/>
      <dgm:spPr/>
    </dgm:pt>
    <dgm:pt modelId="{D06AD772-4A42-4230-859E-F092942DC226}" type="pres">
      <dgm:prSet presAssocID="{35E3FFE3-C23A-4953-88A6-26C5BD96B3B5}" presName="compositeNode" presStyleCnt="0">
        <dgm:presLayoutVars>
          <dgm:bulletEnabled val="1"/>
        </dgm:presLayoutVars>
      </dgm:prSet>
      <dgm:spPr/>
    </dgm:pt>
    <dgm:pt modelId="{90DAE7DA-FE93-41A3-A086-DDFA0FA8DBA9}" type="pres">
      <dgm:prSet presAssocID="{35E3FFE3-C23A-4953-88A6-26C5BD96B3B5}" presName="bgRect" presStyleLbl="bgAccFollowNode1" presStyleIdx="1" presStyleCnt="3"/>
      <dgm:spPr/>
    </dgm:pt>
    <dgm:pt modelId="{36E71DDD-51AA-4AFF-8E5A-05477BB4F76F}" type="pres">
      <dgm:prSet presAssocID="{BE2D519C-C8BD-40A8-8CD3-671824E8769E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2FF088DC-7D45-4481-936A-91C48DADEC84}" type="pres">
      <dgm:prSet presAssocID="{35E3FFE3-C23A-4953-88A6-26C5BD96B3B5}" presName="bottomLine" presStyleLbl="alignNode1" presStyleIdx="3" presStyleCnt="6">
        <dgm:presLayoutVars/>
      </dgm:prSet>
      <dgm:spPr/>
    </dgm:pt>
    <dgm:pt modelId="{7D99A469-85D5-4EA1-A2D6-5CD3722EA04E}" type="pres">
      <dgm:prSet presAssocID="{35E3FFE3-C23A-4953-88A6-26C5BD96B3B5}" presName="nodeText" presStyleLbl="bgAccFollowNode1" presStyleIdx="1" presStyleCnt="3">
        <dgm:presLayoutVars>
          <dgm:bulletEnabled val="1"/>
        </dgm:presLayoutVars>
      </dgm:prSet>
      <dgm:spPr/>
    </dgm:pt>
    <dgm:pt modelId="{028D2B18-B302-44F5-B3C0-B33C53FB6519}" type="pres">
      <dgm:prSet presAssocID="{BE2D519C-C8BD-40A8-8CD3-671824E8769E}" presName="sibTrans" presStyleCnt="0"/>
      <dgm:spPr/>
    </dgm:pt>
    <dgm:pt modelId="{E1F30837-2692-4178-A24A-54226BC2B12E}" type="pres">
      <dgm:prSet presAssocID="{1B7FF93F-BB2F-4215-8AC0-3FE121090A62}" presName="compositeNode" presStyleCnt="0">
        <dgm:presLayoutVars>
          <dgm:bulletEnabled val="1"/>
        </dgm:presLayoutVars>
      </dgm:prSet>
      <dgm:spPr/>
    </dgm:pt>
    <dgm:pt modelId="{22CF34FF-ABF5-40A3-92D1-776285909103}" type="pres">
      <dgm:prSet presAssocID="{1B7FF93F-BB2F-4215-8AC0-3FE121090A62}" presName="bgRect" presStyleLbl="bgAccFollowNode1" presStyleIdx="2" presStyleCnt="3"/>
      <dgm:spPr/>
    </dgm:pt>
    <dgm:pt modelId="{556F69D5-437A-458E-8D19-F5E1411B03F1}" type="pres">
      <dgm:prSet presAssocID="{4F4A01C0-1C0B-4589-A5B2-2CBB4C078F7A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4AEC9636-8252-4B29-8C26-3526610072E4}" type="pres">
      <dgm:prSet presAssocID="{1B7FF93F-BB2F-4215-8AC0-3FE121090A62}" presName="bottomLine" presStyleLbl="alignNode1" presStyleIdx="5" presStyleCnt="6">
        <dgm:presLayoutVars/>
      </dgm:prSet>
      <dgm:spPr/>
    </dgm:pt>
    <dgm:pt modelId="{84531089-17A8-437F-B5F8-E337D343D6BA}" type="pres">
      <dgm:prSet presAssocID="{1B7FF93F-BB2F-4215-8AC0-3FE121090A62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D36A3703-79B0-472C-AC02-A303B0C42F50}" type="presOf" srcId="{1B7FF93F-BB2F-4215-8AC0-3FE121090A62}" destId="{22CF34FF-ABF5-40A3-92D1-776285909103}" srcOrd="0" destOrd="0" presId="urn:microsoft.com/office/officeart/2016/7/layout/BasicLinearProcessNumbered"/>
    <dgm:cxn modelId="{2904372F-9AD3-433C-B829-7ED9F4C01215}" type="presOf" srcId="{BE2D519C-C8BD-40A8-8CD3-671824E8769E}" destId="{36E71DDD-51AA-4AFF-8E5A-05477BB4F76F}" srcOrd="0" destOrd="0" presId="urn:microsoft.com/office/officeart/2016/7/layout/BasicLinearProcessNumbered"/>
    <dgm:cxn modelId="{84F1EF35-A623-4D5E-8502-FD796321B2C5}" type="presOf" srcId="{1B7FF93F-BB2F-4215-8AC0-3FE121090A62}" destId="{84531089-17A8-437F-B5F8-E337D343D6BA}" srcOrd="1" destOrd="0" presId="urn:microsoft.com/office/officeart/2016/7/layout/BasicLinearProcessNumbered"/>
    <dgm:cxn modelId="{8435455F-E96C-4074-8E32-4B5DF0697497}" type="presOf" srcId="{35E3FFE3-C23A-4953-88A6-26C5BD96B3B5}" destId="{7D99A469-85D5-4EA1-A2D6-5CD3722EA04E}" srcOrd="1" destOrd="0" presId="urn:microsoft.com/office/officeart/2016/7/layout/BasicLinearProcessNumbered"/>
    <dgm:cxn modelId="{14E48541-3003-48BE-9501-77BBB4470A85}" srcId="{5CFEA019-1BE1-42C9-A858-B02DD7837224}" destId="{35E3FFE3-C23A-4953-88A6-26C5BD96B3B5}" srcOrd="1" destOrd="0" parTransId="{799FB6AB-5038-4DAE-97ED-E280E7E4BF32}" sibTransId="{BE2D519C-C8BD-40A8-8CD3-671824E8769E}"/>
    <dgm:cxn modelId="{30F13A44-ED37-4915-8A1F-23EA18BFC4BC}" srcId="{5CFEA019-1BE1-42C9-A858-B02DD7837224}" destId="{1B7FF93F-BB2F-4215-8AC0-3FE121090A62}" srcOrd="2" destOrd="0" parTransId="{DFFC43E6-E3E2-43C5-9311-C057E57493FC}" sibTransId="{4F4A01C0-1C0B-4589-A5B2-2CBB4C078F7A}"/>
    <dgm:cxn modelId="{223A674B-6DA2-4C85-9528-F68104A85C0E}" type="presOf" srcId="{33AF313E-9E71-4FCB-8357-D51CC2CB1F89}" destId="{9CAEE81C-1FEB-4DA3-845E-1AC4F8506185}" srcOrd="0" destOrd="0" presId="urn:microsoft.com/office/officeart/2016/7/layout/BasicLinearProcessNumbered"/>
    <dgm:cxn modelId="{C385894E-EAF0-4325-951D-479E1412D83D}" type="presOf" srcId="{B360F07C-0B46-440D-A662-1CEF0AC4DA38}" destId="{37A2E038-BB9A-4E94-A807-C87285AEE73C}" srcOrd="0" destOrd="0" presId="urn:microsoft.com/office/officeart/2016/7/layout/BasicLinearProcessNumbered"/>
    <dgm:cxn modelId="{5ADC578D-E278-43EA-AFFD-AE49A10C5C2F}" type="presOf" srcId="{35E3FFE3-C23A-4953-88A6-26C5BD96B3B5}" destId="{90DAE7DA-FE93-41A3-A086-DDFA0FA8DBA9}" srcOrd="0" destOrd="0" presId="urn:microsoft.com/office/officeart/2016/7/layout/BasicLinearProcessNumbered"/>
    <dgm:cxn modelId="{DC50E1B1-D906-45F9-A273-03F408ABFBE4}" type="presOf" srcId="{4F4A01C0-1C0B-4589-A5B2-2CBB4C078F7A}" destId="{556F69D5-437A-458E-8D19-F5E1411B03F1}" srcOrd="0" destOrd="0" presId="urn:microsoft.com/office/officeart/2016/7/layout/BasicLinearProcessNumbered"/>
    <dgm:cxn modelId="{162F7BBD-8E9D-49BA-8AD7-349A8B17F0B8}" type="presOf" srcId="{5CFEA019-1BE1-42C9-A858-B02DD7837224}" destId="{CCE729EA-930A-47EC-AB8B-BAD699455056}" srcOrd="0" destOrd="0" presId="urn:microsoft.com/office/officeart/2016/7/layout/BasicLinearProcessNumbered"/>
    <dgm:cxn modelId="{190B7FC9-7065-4455-A3DB-BB6EE559D855}" srcId="{5CFEA019-1BE1-42C9-A858-B02DD7837224}" destId="{B360F07C-0B46-440D-A662-1CEF0AC4DA38}" srcOrd="0" destOrd="0" parTransId="{457F344E-D67B-4DCE-A015-6C7FD4D03DC2}" sibTransId="{33AF313E-9E71-4FCB-8357-D51CC2CB1F89}"/>
    <dgm:cxn modelId="{F143B4F5-1764-4951-A5BF-8763E802AE48}" type="presOf" srcId="{B360F07C-0B46-440D-A662-1CEF0AC4DA38}" destId="{D5F5B4A6-C674-49AF-9D03-1B7B127C6487}" srcOrd="1" destOrd="0" presId="urn:microsoft.com/office/officeart/2016/7/layout/BasicLinearProcessNumbered"/>
    <dgm:cxn modelId="{E1C70E5A-1DCB-463D-8F13-89663472B95C}" type="presParOf" srcId="{CCE729EA-930A-47EC-AB8B-BAD699455056}" destId="{C0132753-820B-4EAE-9134-8964C0EB714A}" srcOrd="0" destOrd="0" presId="urn:microsoft.com/office/officeart/2016/7/layout/BasicLinearProcessNumbered"/>
    <dgm:cxn modelId="{91F7CE40-725C-4B0A-B5C3-B02865906F44}" type="presParOf" srcId="{C0132753-820B-4EAE-9134-8964C0EB714A}" destId="{37A2E038-BB9A-4E94-A807-C87285AEE73C}" srcOrd="0" destOrd="0" presId="urn:microsoft.com/office/officeart/2016/7/layout/BasicLinearProcessNumbered"/>
    <dgm:cxn modelId="{A7719F8D-08E9-4C9C-8444-79B2BFA6EA83}" type="presParOf" srcId="{C0132753-820B-4EAE-9134-8964C0EB714A}" destId="{9CAEE81C-1FEB-4DA3-845E-1AC4F8506185}" srcOrd="1" destOrd="0" presId="urn:microsoft.com/office/officeart/2016/7/layout/BasicLinearProcessNumbered"/>
    <dgm:cxn modelId="{1C4641A5-513C-4887-9FB5-459B32D55BE5}" type="presParOf" srcId="{C0132753-820B-4EAE-9134-8964C0EB714A}" destId="{EAB22A95-9851-46CE-8116-6C71FE55815D}" srcOrd="2" destOrd="0" presId="urn:microsoft.com/office/officeart/2016/7/layout/BasicLinearProcessNumbered"/>
    <dgm:cxn modelId="{2A7A43EA-4D33-4484-9993-16EBA56D706C}" type="presParOf" srcId="{C0132753-820B-4EAE-9134-8964C0EB714A}" destId="{D5F5B4A6-C674-49AF-9D03-1B7B127C6487}" srcOrd="3" destOrd="0" presId="urn:microsoft.com/office/officeart/2016/7/layout/BasicLinearProcessNumbered"/>
    <dgm:cxn modelId="{999561AF-0EC5-48C4-9EB2-9ECC4A1F3AA9}" type="presParOf" srcId="{CCE729EA-930A-47EC-AB8B-BAD699455056}" destId="{9D202976-9F00-4B0E-BB81-A9F73B28A1F8}" srcOrd="1" destOrd="0" presId="urn:microsoft.com/office/officeart/2016/7/layout/BasicLinearProcessNumbered"/>
    <dgm:cxn modelId="{560D55B0-2046-444F-B9E1-BFD58DE9C4C3}" type="presParOf" srcId="{CCE729EA-930A-47EC-AB8B-BAD699455056}" destId="{D06AD772-4A42-4230-859E-F092942DC226}" srcOrd="2" destOrd="0" presId="urn:microsoft.com/office/officeart/2016/7/layout/BasicLinearProcessNumbered"/>
    <dgm:cxn modelId="{17354AA6-432F-4614-BB9E-036A9C628C90}" type="presParOf" srcId="{D06AD772-4A42-4230-859E-F092942DC226}" destId="{90DAE7DA-FE93-41A3-A086-DDFA0FA8DBA9}" srcOrd="0" destOrd="0" presId="urn:microsoft.com/office/officeart/2016/7/layout/BasicLinearProcessNumbered"/>
    <dgm:cxn modelId="{A589DE87-464B-4344-BAFF-51AB3E3A1889}" type="presParOf" srcId="{D06AD772-4A42-4230-859E-F092942DC226}" destId="{36E71DDD-51AA-4AFF-8E5A-05477BB4F76F}" srcOrd="1" destOrd="0" presId="urn:microsoft.com/office/officeart/2016/7/layout/BasicLinearProcessNumbered"/>
    <dgm:cxn modelId="{BBE61C71-35FD-4C74-A389-46B76306E530}" type="presParOf" srcId="{D06AD772-4A42-4230-859E-F092942DC226}" destId="{2FF088DC-7D45-4481-936A-91C48DADEC84}" srcOrd="2" destOrd="0" presId="urn:microsoft.com/office/officeart/2016/7/layout/BasicLinearProcessNumbered"/>
    <dgm:cxn modelId="{C197D5FF-5C84-4E2A-A7EC-9DAC066CE775}" type="presParOf" srcId="{D06AD772-4A42-4230-859E-F092942DC226}" destId="{7D99A469-85D5-4EA1-A2D6-5CD3722EA04E}" srcOrd="3" destOrd="0" presId="urn:microsoft.com/office/officeart/2016/7/layout/BasicLinearProcessNumbered"/>
    <dgm:cxn modelId="{C7AA14E2-6078-4522-B96F-C9896537E1FE}" type="presParOf" srcId="{CCE729EA-930A-47EC-AB8B-BAD699455056}" destId="{028D2B18-B302-44F5-B3C0-B33C53FB6519}" srcOrd="3" destOrd="0" presId="urn:microsoft.com/office/officeart/2016/7/layout/BasicLinearProcessNumbered"/>
    <dgm:cxn modelId="{433D1936-38C0-4DDF-B9AE-649426928E63}" type="presParOf" srcId="{CCE729EA-930A-47EC-AB8B-BAD699455056}" destId="{E1F30837-2692-4178-A24A-54226BC2B12E}" srcOrd="4" destOrd="0" presId="urn:microsoft.com/office/officeart/2016/7/layout/BasicLinearProcessNumbered"/>
    <dgm:cxn modelId="{3034376B-DF3F-42BE-9453-03A09FD5FEE3}" type="presParOf" srcId="{E1F30837-2692-4178-A24A-54226BC2B12E}" destId="{22CF34FF-ABF5-40A3-92D1-776285909103}" srcOrd="0" destOrd="0" presId="urn:microsoft.com/office/officeart/2016/7/layout/BasicLinearProcessNumbered"/>
    <dgm:cxn modelId="{4364E1D8-E5E5-4B53-AB2F-FCDFD0849B71}" type="presParOf" srcId="{E1F30837-2692-4178-A24A-54226BC2B12E}" destId="{556F69D5-437A-458E-8D19-F5E1411B03F1}" srcOrd="1" destOrd="0" presId="urn:microsoft.com/office/officeart/2016/7/layout/BasicLinearProcessNumbered"/>
    <dgm:cxn modelId="{F9B837B1-4CE1-478E-945A-9FB47D2B149C}" type="presParOf" srcId="{E1F30837-2692-4178-A24A-54226BC2B12E}" destId="{4AEC9636-8252-4B29-8C26-3526610072E4}" srcOrd="2" destOrd="0" presId="urn:microsoft.com/office/officeart/2016/7/layout/BasicLinearProcessNumbered"/>
    <dgm:cxn modelId="{2B3C4FA4-9631-4972-AA2B-E16D1794C6B0}" type="presParOf" srcId="{E1F30837-2692-4178-A24A-54226BC2B12E}" destId="{84531089-17A8-437F-B5F8-E337D343D6BA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9CA486D-F394-4C6B-B9EE-56C5B34FF274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72B1C501-13CC-435B-BD7C-C7EFD151BFAB}">
      <dgm:prSet/>
      <dgm:spPr/>
      <dgm:t>
        <a:bodyPr/>
        <a:lstStyle/>
        <a:p>
          <a:r>
            <a:rPr lang="en-US"/>
            <a:t>JS divergence indicates noticeable shift between all dataset pairs</a:t>
          </a:r>
        </a:p>
      </dgm:t>
    </dgm:pt>
    <dgm:pt modelId="{D6571AEA-5BD4-4127-8A52-4978ED2E13AD}" type="parTrans" cxnId="{EF855E9A-D5FA-4A27-B8E2-1B18F1321457}">
      <dgm:prSet/>
      <dgm:spPr/>
      <dgm:t>
        <a:bodyPr/>
        <a:lstStyle/>
        <a:p>
          <a:endParaRPr lang="en-US"/>
        </a:p>
      </dgm:t>
    </dgm:pt>
    <dgm:pt modelId="{7FDBDF58-1E25-4680-A066-09888D3EBCC6}" type="sibTrans" cxnId="{EF855E9A-D5FA-4A27-B8E2-1B18F1321457}">
      <dgm:prSet/>
      <dgm:spPr/>
      <dgm:t>
        <a:bodyPr/>
        <a:lstStyle/>
        <a:p>
          <a:endParaRPr lang="en-US"/>
        </a:p>
      </dgm:t>
    </dgm:pt>
    <dgm:pt modelId="{DCE5F7E9-3AEA-472B-88C7-218E632C33B1}">
      <dgm:prSet/>
      <dgm:spPr/>
      <dgm:t>
        <a:bodyPr/>
        <a:lstStyle/>
        <a:p>
          <a:r>
            <a:rPr lang="en-US"/>
            <a:t>Normals‑only comparison still shows clear gaps</a:t>
          </a:r>
        </a:p>
      </dgm:t>
    </dgm:pt>
    <dgm:pt modelId="{496AEAC1-A852-4060-94CF-D1C2CA0C749F}" type="parTrans" cxnId="{6FE284BE-C4CE-43BC-9AC1-563FB1C684FB}">
      <dgm:prSet/>
      <dgm:spPr/>
      <dgm:t>
        <a:bodyPr/>
        <a:lstStyle/>
        <a:p>
          <a:endParaRPr lang="en-US"/>
        </a:p>
      </dgm:t>
    </dgm:pt>
    <dgm:pt modelId="{ADA39F15-3D2F-41F4-89A1-201E9F0779D9}" type="sibTrans" cxnId="{6FE284BE-C4CE-43BC-9AC1-563FB1C684FB}">
      <dgm:prSet/>
      <dgm:spPr/>
      <dgm:t>
        <a:bodyPr/>
        <a:lstStyle/>
        <a:p>
          <a:endParaRPr lang="en-US"/>
        </a:p>
      </dgm:t>
    </dgm:pt>
    <dgm:pt modelId="{C41F8419-F75F-4D22-8847-A7738A09D0BB}">
      <dgm:prSet/>
      <dgm:spPr/>
      <dgm:t>
        <a:bodyPr/>
        <a:lstStyle/>
        <a:p>
          <a:r>
            <a:rPr lang="en-US"/>
            <a:t>Not all differences are due to pathology – institution/technical factors matter</a:t>
          </a:r>
        </a:p>
      </dgm:t>
    </dgm:pt>
    <dgm:pt modelId="{07F2E718-7A9A-417A-B01C-E5072EF4CEFF}" type="parTrans" cxnId="{290E24F8-E275-4B72-AFF0-A91E6605F427}">
      <dgm:prSet/>
      <dgm:spPr/>
      <dgm:t>
        <a:bodyPr/>
        <a:lstStyle/>
        <a:p>
          <a:endParaRPr lang="en-US"/>
        </a:p>
      </dgm:t>
    </dgm:pt>
    <dgm:pt modelId="{B8239C56-A48C-447A-93ED-9416D5AF6216}" type="sibTrans" cxnId="{290E24F8-E275-4B72-AFF0-A91E6605F427}">
      <dgm:prSet/>
      <dgm:spPr/>
      <dgm:t>
        <a:bodyPr/>
        <a:lstStyle/>
        <a:p>
          <a:endParaRPr lang="en-US"/>
        </a:p>
      </dgm:t>
    </dgm:pt>
    <dgm:pt modelId="{237EA469-8598-455F-9A1A-1D43F9BCECC3}" type="pres">
      <dgm:prSet presAssocID="{C9CA486D-F394-4C6B-B9EE-56C5B34FF274}" presName="linear" presStyleCnt="0">
        <dgm:presLayoutVars>
          <dgm:animLvl val="lvl"/>
          <dgm:resizeHandles val="exact"/>
        </dgm:presLayoutVars>
      </dgm:prSet>
      <dgm:spPr/>
    </dgm:pt>
    <dgm:pt modelId="{3E5F152D-62FC-4FBA-9131-16D2C8DAC93B}" type="pres">
      <dgm:prSet presAssocID="{72B1C501-13CC-435B-BD7C-C7EFD151BFA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18F3C8C-9886-42FF-9428-08AF84CCDA46}" type="pres">
      <dgm:prSet presAssocID="{7FDBDF58-1E25-4680-A066-09888D3EBCC6}" presName="spacer" presStyleCnt="0"/>
      <dgm:spPr/>
    </dgm:pt>
    <dgm:pt modelId="{4BF3EF15-F4EA-4175-80AA-E8AA01A61D61}" type="pres">
      <dgm:prSet presAssocID="{DCE5F7E9-3AEA-472B-88C7-218E632C33B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5586AC3-B13F-48CD-B592-889EB85910D2}" type="pres">
      <dgm:prSet presAssocID="{ADA39F15-3D2F-41F4-89A1-201E9F0779D9}" presName="spacer" presStyleCnt="0"/>
      <dgm:spPr/>
    </dgm:pt>
    <dgm:pt modelId="{C68BF7C2-D9BA-4FB9-8147-E85D1426AD8E}" type="pres">
      <dgm:prSet presAssocID="{C41F8419-F75F-4D22-8847-A7738A09D0B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F49F305-8542-4270-BE3F-3C1A400AFA29}" type="presOf" srcId="{72B1C501-13CC-435B-BD7C-C7EFD151BFAB}" destId="{3E5F152D-62FC-4FBA-9131-16D2C8DAC93B}" srcOrd="0" destOrd="0" presId="urn:microsoft.com/office/officeart/2005/8/layout/vList2"/>
    <dgm:cxn modelId="{ABC79E70-F788-4D6B-8CB9-22DF1448A198}" type="presOf" srcId="{C9CA486D-F394-4C6B-B9EE-56C5B34FF274}" destId="{237EA469-8598-455F-9A1A-1D43F9BCECC3}" srcOrd="0" destOrd="0" presId="urn:microsoft.com/office/officeart/2005/8/layout/vList2"/>
    <dgm:cxn modelId="{CA3A8353-7629-46C7-B5AC-4C38A8B65EB3}" type="presOf" srcId="{C41F8419-F75F-4D22-8847-A7738A09D0BB}" destId="{C68BF7C2-D9BA-4FB9-8147-E85D1426AD8E}" srcOrd="0" destOrd="0" presId="urn:microsoft.com/office/officeart/2005/8/layout/vList2"/>
    <dgm:cxn modelId="{EF855E9A-D5FA-4A27-B8E2-1B18F1321457}" srcId="{C9CA486D-F394-4C6B-B9EE-56C5B34FF274}" destId="{72B1C501-13CC-435B-BD7C-C7EFD151BFAB}" srcOrd="0" destOrd="0" parTransId="{D6571AEA-5BD4-4127-8A52-4978ED2E13AD}" sibTransId="{7FDBDF58-1E25-4680-A066-09888D3EBCC6}"/>
    <dgm:cxn modelId="{6FE284BE-C4CE-43BC-9AC1-563FB1C684FB}" srcId="{C9CA486D-F394-4C6B-B9EE-56C5B34FF274}" destId="{DCE5F7E9-3AEA-472B-88C7-218E632C33B1}" srcOrd="1" destOrd="0" parTransId="{496AEAC1-A852-4060-94CF-D1C2CA0C749F}" sibTransId="{ADA39F15-3D2F-41F4-89A1-201E9F0779D9}"/>
    <dgm:cxn modelId="{CE59CBF6-BCE9-4467-B04A-8C98E8A478B3}" type="presOf" srcId="{DCE5F7E9-3AEA-472B-88C7-218E632C33B1}" destId="{4BF3EF15-F4EA-4175-80AA-E8AA01A61D61}" srcOrd="0" destOrd="0" presId="urn:microsoft.com/office/officeart/2005/8/layout/vList2"/>
    <dgm:cxn modelId="{290E24F8-E275-4B72-AFF0-A91E6605F427}" srcId="{C9CA486D-F394-4C6B-B9EE-56C5B34FF274}" destId="{C41F8419-F75F-4D22-8847-A7738A09D0BB}" srcOrd="2" destOrd="0" parTransId="{07F2E718-7A9A-417A-B01C-E5072EF4CEFF}" sibTransId="{B8239C56-A48C-447A-93ED-9416D5AF6216}"/>
    <dgm:cxn modelId="{81E9BBE9-A4E7-455B-8B75-F26983C13DFB}" type="presParOf" srcId="{237EA469-8598-455F-9A1A-1D43F9BCECC3}" destId="{3E5F152D-62FC-4FBA-9131-16D2C8DAC93B}" srcOrd="0" destOrd="0" presId="urn:microsoft.com/office/officeart/2005/8/layout/vList2"/>
    <dgm:cxn modelId="{16FFF0B0-6B42-4F03-9AF0-29F6890DE9F4}" type="presParOf" srcId="{237EA469-8598-455F-9A1A-1D43F9BCECC3}" destId="{218F3C8C-9886-42FF-9428-08AF84CCDA46}" srcOrd="1" destOrd="0" presId="urn:microsoft.com/office/officeart/2005/8/layout/vList2"/>
    <dgm:cxn modelId="{E765456E-9175-4264-8BC8-9057EC654326}" type="presParOf" srcId="{237EA469-8598-455F-9A1A-1D43F9BCECC3}" destId="{4BF3EF15-F4EA-4175-80AA-E8AA01A61D61}" srcOrd="2" destOrd="0" presId="urn:microsoft.com/office/officeart/2005/8/layout/vList2"/>
    <dgm:cxn modelId="{68A3C005-0831-47C6-8598-78558791F6B3}" type="presParOf" srcId="{237EA469-8598-455F-9A1A-1D43F9BCECC3}" destId="{05586AC3-B13F-48CD-B592-889EB85910D2}" srcOrd="3" destOrd="0" presId="urn:microsoft.com/office/officeart/2005/8/layout/vList2"/>
    <dgm:cxn modelId="{5C863FD6-4908-4CE1-8B42-517E42349F9E}" type="presParOf" srcId="{237EA469-8598-455F-9A1A-1D43F9BCECC3}" destId="{C68BF7C2-D9BA-4FB9-8147-E85D1426AD8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91D57D9-63C4-410F-8B89-0383FCF4CC45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AD9F1BE-D4F8-4DC8-9DD7-3A71D2D8FFB9}" type="pres">
      <dgm:prSet presAssocID="{091D57D9-63C4-410F-8B89-0383FCF4CC45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15066190-EDA6-4E67-9EDD-B4F18C548240}" type="presOf" srcId="{091D57D9-63C4-410F-8B89-0383FCF4CC45}" destId="{4AD9F1BE-D4F8-4DC8-9DD7-3A71D2D8FFB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91D57D9-63C4-410F-8B89-0383FCF4CC45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FE081E7-C985-473B-82C3-5A5DCACB1872}">
      <dgm:prSet/>
      <dgm:spPr/>
      <dgm:t>
        <a:bodyPr/>
        <a:lstStyle/>
        <a:p>
          <a:r>
            <a:rPr lang="en-US"/>
            <a:t>Convolutional encoder–decoder network with ~27M parameters</a:t>
          </a:r>
        </a:p>
      </dgm:t>
    </dgm:pt>
    <dgm:pt modelId="{E6CB592C-DE2B-4A13-A7C3-7C99B19F43BE}" type="parTrans" cxnId="{82BF411A-04B0-4F5C-AAB0-15ECD9B02503}">
      <dgm:prSet/>
      <dgm:spPr/>
      <dgm:t>
        <a:bodyPr/>
        <a:lstStyle/>
        <a:p>
          <a:endParaRPr lang="en-US"/>
        </a:p>
      </dgm:t>
    </dgm:pt>
    <dgm:pt modelId="{BF687F15-9F53-4B7F-A457-6A03F852FEE3}" type="sibTrans" cxnId="{82BF411A-04B0-4F5C-AAB0-15ECD9B02503}">
      <dgm:prSet/>
      <dgm:spPr/>
      <dgm:t>
        <a:bodyPr/>
        <a:lstStyle/>
        <a:p>
          <a:endParaRPr lang="en-US"/>
        </a:p>
      </dgm:t>
    </dgm:pt>
    <dgm:pt modelId="{F40D738C-D7C0-4D55-94CD-915079C90058}">
      <dgm:prSet/>
      <dgm:spPr/>
      <dgm:t>
        <a:bodyPr/>
        <a:lstStyle/>
        <a:p>
          <a:r>
            <a:rPr lang="en-US"/>
            <a:t>Input: 1×224×224 chest X‑ray (resized &amp; normalized)</a:t>
          </a:r>
        </a:p>
      </dgm:t>
    </dgm:pt>
    <dgm:pt modelId="{5C0CA752-6CC7-446B-A2AC-D7A2DE3EE4C3}" type="parTrans" cxnId="{75CD7B7F-BBB8-4585-BCA0-1472B6C6D9DE}">
      <dgm:prSet/>
      <dgm:spPr/>
      <dgm:t>
        <a:bodyPr/>
        <a:lstStyle/>
        <a:p>
          <a:endParaRPr lang="en-US"/>
        </a:p>
      </dgm:t>
    </dgm:pt>
    <dgm:pt modelId="{5A20C14A-B899-4A7C-993D-A8520D782EF8}" type="sibTrans" cxnId="{75CD7B7F-BBB8-4585-BCA0-1472B6C6D9DE}">
      <dgm:prSet/>
      <dgm:spPr/>
      <dgm:t>
        <a:bodyPr/>
        <a:lstStyle/>
        <a:p>
          <a:endParaRPr lang="en-US"/>
        </a:p>
      </dgm:t>
    </dgm:pt>
    <dgm:pt modelId="{4D016823-E131-4BFE-B04B-682CBA37A0FE}">
      <dgm:prSet/>
      <dgm:spPr/>
      <dgm:t>
        <a:bodyPr/>
        <a:lstStyle/>
        <a:p>
          <a:r>
            <a:rPr lang="en-US"/>
            <a:t>Latent space: 256‑dimensional vector (compressed representation)</a:t>
          </a:r>
        </a:p>
      </dgm:t>
    </dgm:pt>
    <dgm:pt modelId="{13B5602D-5D38-46E1-8578-511E40DFE002}" type="parTrans" cxnId="{29E82BAB-DECF-42BB-A3FB-775AFCE32763}">
      <dgm:prSet/>
      <dgm:spPr/>
      <dgm:t>
        <a:bodyPr/>
        <a:lstStyle/>
        <a:p>
          <a:endParaRPr lang="en-US"/>
        </a:p>
      </dgm:t>
    </dgm:pt>
    <dgm:pt modelId="{6E61CF99-0465-4DE0-8D58-B2B98B2BD48B}" type="sibTrans" cxnId="{29E82BAB-DECF-42BB-A3FB-775AFCE32763}">
      <dgm:prSet/>
      <dgm:spPr/>
      <dgm:t>
        <a:bodyPr/>
        <a:lstStyle/>
        <a:p>
          <a:endParaRPr lang="en-US"/>
        </a:p>
      </dgm:t>
    </dgm:pt>
    <dgm:pt modelId="{1C8AFBF6-EF58-4DA4-A763-486F1E7FA253}">
      <dgm:prSet/>
      <dgm:spPr/>
      <dgm:t>
        <a:bodyPr/>
        <a:lstStyle/>
        <a:p>
          <a:r>
            <a:rPr lang="en-US"/>
            <a:t>Two variants: NIH_Full AE and NIH_Normal AE</a:t>
          </a:r>
        </a:p>
      </dgm:t>
    </dgm:pt>
    <dgm:pt modelId="{2594E983-7A35-4452-9F15-DE4B4FA2FC2C}" type="parTrans" cxnId="{70472A8D-30A5-471C-959A-C2211CBFCE24}">
      <dgm:prSet/>
      <dgm:spPr/>
      <dgm:t>
        <a:bodyPr/>
        <a:lstStyle/>
        <a:p>
          <a:endParaRPr lang="en-US"/>
        </a:p>
      </dgm:t>
    </dgm:pt>
    <dgm:pt modelId="{5724F565-5F5D-423A-89FF-98D9F3978706}" type="sibTrans" cxnId="{70472A8D-30A5-471C-959A-C2211CBFCE24}">
      <dgm:prSet/>
      <dgm:spPr/>
      <dgm:t>
        <a:bodyPr/>
        <a:lstStyle/>
        <a:p>
          <a:endParaRPr lang="en-US"/>
        </a:p>
      </dgm:t>
    </dgm:pt>
    <dgm:pt modelId="{4AD9F1BE-D4F8-4DC8-9DD7-3A71D2D8FFB9}" type="pres">
      <dgm:prSet presAssocID="{091D57D9-63C4-410F-8B89-0383FCF4CC45}" presName="linear" presStyleCnt="0">
        <dgm:presLayoutVars>
          <dgm:animLvl val="lvl"/>
          <dgm:resizeHandles val="exact"/>
        </dgm:presLayoutVars>
      </dgm:prSet>
      <dgm:spPr/>
    </dgm:pt>
    <dgm:pt modelId="{61684633-F3DF-4AE0-BF43-8DFAC8309A62}" type="pres">
      <dgm:prSet presAssocID="{7FE081E7-C985-473B-82C3-5A5DCACB187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69E4D0D-E2C1-4D93-8D05-560874ADC63C}" type="pres">
      <dgm:prSet presAssocID="{BF687F15-9F53-4B7F-A457-6A03F852FEE3}" presName="spacer" presStyleCnt="0"/>
      <dgm:spPr/>
    </dgm:pt>
    <dgm:pt modelId="{89D1C344-6043-4BF7-9539-395433447603}" type="pres">
      <dgm:prSet presAssocID="{F40D738C-D7C0-4D55-94CD-915079C9005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B20FC67-65C0-41A9-87C8-903F1D14D2B8}" type="pres">
      <dgm:prSet presAssocID="{5A20C14A-B899-4A7C-993D-A8520D782EF8}" presName="spacer" presStyleCnt="0"/>
      <dgm:spPr/>
    </dgm:pt>
    <dgm:pt modelId="{D3D66A28-93BB-4F23-8C25-E73C417D7165}" type="pres">
      <dgm:prSet presAssocID="{4D016823-E131-4BFE-B04B-682CBA37A0F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2E12800-634B-4BCD-A83B-B23902DA6068}" type="pres">
      <dgm:prSet presAssocID="{6E61CF99-0465-4DE0-8D58-B2B98B2BD48B}" presName="spacer" presStyleCnt="0"/>
      <dgm:spPr/>
    </dgm:pt>
    <dgm:pt modelId="{99DFE372-08C8-442E-9079-B814952191FF}" type="pres">
      <dgm:prSet presAssocID="{1C8AFBF6-EF58-4DA4-A763-486F1E7FA253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ECC1130F-09BF-47BE-9DC9-ABB283E3E768}" type="presOf" srcId="{7FE081E7-C985-473B-82C3-5A5DCACB1872}" destId="{61684633-F3DF-4AE0-BF43-8DFAC8309A62}" srcOrd="0" destOrd="0" presId="urn:microsoft.com/office/officeart/2005/8/layout/vList2"/>
    <dgm:cxn modelId="{82BF411A-04B0-4F5C-AAB0-15ECD9B02503}" srcId="{091D57D9-63C4-410F-8B89-0383FCF4CC45}" destId="{7FE081E7-C985-473B-82C3-5A5DCACB1872}" srcOrd="0" destOrd="0" parTransId="{E6CB592C-DE2B-4A13-A7C3-7C99B19F43BE}" sibTransId="{BF687F15-9F53-4B7F-A457-6A03F852FEE3}"/>
    <dgm:cxn modelId="{7047FE6A-0F44-4C39-9611-59D4C9E519AE}" type="presOf" srcId="{1C8AFBF6-EF58-4DA4-A763-486F1E7FA253}" destId="{99DFE372-08C8-442E-9079-B814952191FF}" srcOrd="0" destOrd="0" presId="urn:microsoft.com/office/officeart/2005/8/layout/vList2"/>
    <dgm:cxn modelId="{75CD7B7F-BBB8-4585-BCA0-1472B6C6D9DE}" srcId="{091D57D9-63C4-410F-8B89-0383FCF4CC45}" destId="{F40D738C-D7C0-4D55-94CD-915079C90058}" srcOrd="1" destOrd="0" parTransId="{5C0CA752-6CC7-446B-A2AC-D7A2DE3EE4C3}" sibTransId="{5A20C14A-B899-4A7C-993D-A8520D782EF8}"/>
    <dgm:cxn modelId="{70472A8D-30A5-471C-959A-C2211CBFCE24}" srcId="{091D57D9-63C4-410F-8B89-0383FCF4CC45}" destId="{1C8AFBF6-EF58-4DA4-A763-486F1E7FA253}" srcOrd="3" destOrd="0" parTransId="{2594E983-7A35-4452-9F15-DE4B4FA2FC2C}" sibTransId="{5724F565-5F5D-423A-89FF-98D9F3978706}"/>
    <dgm:cxn modelId="{15066190-EDA6-4E67-9EDD-B4F18C548240}" type="presOf" srcId="{091D57D9-63C4-410F-8B89-0383FCF4CC45}" destId="{4AD9F1BE-D4F8-4DC8-9DD7-3A71D2D8FFB9}" srcOrd="0" destOrd="0" presId="urn:microsoft.com/office/officeart/2005/8/layout/vList2"/>
    <dgm:cxn modelId="{29E82BAB-DECF-42BB-A3FB-775AFCE32763}" srcId="{091D57D9-63C4-410F-8B89-0383FCF4CC45}" destId="{4D016823-E131-4BFE-B04B-682CBA37A0FE}" srcOrd="2" destOrd="0" parTransId="{13B5602D-5D38-46E1-8578-511E40DFE002}" sibTransId="{6E61CF99-0465-4DE0-8D58-B2B98B2BD48B}"/>
    <dgm:cxn modelId="{8697B9CD-36C4-4A40-BEB3-94ED07371D57}" type="presOf" srcId="{4D016823-E131-4BFE-B04B-682CBA37A0FE}" destId="{D3D66A28-93BB-4F23-8C25-E73C417D7165}" srcOrd="0" destOrd="0" presId="urn:microsoft.com/office/officeart/2005/8/layout/vList2"/>
    <dgm:cxn modelId="{D2BC8AD7-6F2F-41B3-ABE2-84E62B560DBB}" type="presOf" srcId="{F40D738C-D7C0-4D55-94CD-915079C90058}" destId="{89D1C344-6043-4BF7-9539-395433447603}" srcOrd="0" destOrd="0" presId="urn:microsoft.com/office/officeart/2005/8/layout/vList2"/>
    <dgm:cxn modelId="{8EBEE552-50CD-4294-B468-1D202163E31F}" type="presParOf" srcId="{4AD9F1BE-D4F8-4DC8-9DD7-3A71D2D8FFB9}" destId="{61684633-F3DF-4AE0-BF43-8DFAC8309A62}" srcOrd="0" destOrd="0" presId="urn:microsoft.com/office/officeart/2005/8/layout/vList2"/>
    <dgm:cxn modelId="{9C1586E4-6241-46DE-91BD-29835A8FE2E1}" type="presParOf" srcId="{4AD9F1BE-D4F8-4DC8-9DD7-3A71D2D8FFB9}" destId="{669E4D0D-E2C1-4D93-8D05-560874ADC63C}" srcOrd="1" destOrd="0" presId="urn:microsoft.com/office/officeart/2005/8/layout/vList2"/>
    <dgm:cxn modelId="{F982F065-6A17-4BCB-B986-271ED0BA57D8}" type="presParOf" srcId="{4AD9F1BE-D4F8-4DC8-9DD7-3A71D2D8FFB9}" destId="{89D1C344-6043-4BF7-9539-395433447603}" srcOrd="2" destOrd="0" presId="urn:microsoft.com/office/officeart/2005/8/layout/vList2"/>
    <dgm:cxn modelId="{F3108A5E-5488-4971-BD49-0CECB8B1FFDB}" type="presParOf" srcId="{4AD9F1BE-D4F8-4DC8-9DD7-3A71D2D8FFB9}" destId="{DB20FC67-65C0-41A9-87C8-903F1D14D2B8}" srcOrd="3" destOrd="0" presId="urn:microsoft.com/office/officeart/2005/8/layout/vList2"/>
    <dgm:cxn modelId="{1BCCB53C-54D5-4C86-AE84-28FE4D07E225}" type="presParOf" srcId="{4AD9F1BE-D4F8-4DC8-9DD7-3A71D2D8FFB9}" destId="{D3D66A28-93BB-4F23-8C25-E73C417D7165}" srcOrd="4" destOrd="0" presId="urn:microsoft.com/office/officeart/2005/8/layout/vList2"/>
    <dgm:cxn modelId="{47B89B17-24D7-46B0-A62A-1D7FCA16BEB7}" type="presParOf" srcId="{4AD9F1BE-D4F8-4DC8-9DD7-3A71D2D8FFB9}" destId="{52E12800-634B-4BCD-A83B-B23902DA6068}" srcOrd="5" destOrd="0" presId="urn:microsoft.com/office/officeart/2005/8/layout/vList2"/>
    <dgm:cxn modelId="{47F870DE-D644-43D2-851C-99F50EFD3F9C}" type="presParOf" srcId="{4AD9F1BE-D4F8-4DC8-9DD7-3A71D2D8FFB9}" destId="{99DFE372-08C8-442E-9079-B814952191FF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55A18F1-DE7D-4997-85D4-03F2548FF0CE}" type="doc">
      <dgm:prSet loTypeId="urn:microsoft.com/office/officeart/2008/layout/LinedList" loCatId="list" qsTypeId="urn:microsoft.com/office/officeart/2005/8/quickstyle/simple4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F0BD7B62-ABEE-47C9-8BE2-A1D485EA9DFB}">
      <dgm:prSet/>
      <dgm:spPr/>
      <dgm:t>
        <a:bodyPr/>
        <a:lstStyle/>
        <a:p>
          <a:r>
            <a:rPr lang="en-US"/>
            <a:t>Autoencoders converge with low reconstruction error on NIH images</a:t>
          </a:r>
        </a:p>
      </dgm:t>
    </dgm:pt>
    <dgm:pt modelId="{EA9EEDD1-36A6-4E9B-A612-020B77DCEFB7}" type="parTrans" cxnId="{25BB0144-32A0-4326-9D1B-002834511694}">
      <dgm:prSet/>
      <dgm:spPr/>
      <dgm:t>
        <a:bodyPr/>
        <a:lstStyle/>
        <a:p>
          <a:endParaRPr lang="en-US"/>
        </a:p>
      </dgm:t>
    </dgm:pt>
    <dgm:pt modelId="{ADAC6925-1DF1-4275-9601-F91796302CA8}" type="sibTrans" cxnId="{25BB0144-32A0-4326-9D1B-002834511694}">
      <dgm:prSet/>
      <dgm:spPr/>
      <dgm:t>
        <a:bodyPr/>
        <a:lstStyle/>
        <a:p>
          <a:endParaRPr lang="en-US"/>
        </a:p>
      </dgm:t>
    </dgm:pt>
    <dgm:pt modelId="{63F96912-7653-478B-9574-680E78400FF0}">
      <dgm:prSet/>
      <dgm:spPr/>
      <dgm:t>
        <a:bodyPr/>
        <a:lstStyle/>
        <a:p>
          <a:r>
            <a:rPr lang="en-US"/>
            <a:t>NIH_Normal AE: abnormals show ~+6.6% higher error than normals</a:t>
          </a:r>
        </a:p>
      </dgm:t>
    </dgm:pt>
    <dgm:pt modelId="{4438B6C5-1F2C-490A-838F-6E7C1E0E6044}" type="parTrans" cxnId="{610DDD65-8990-484A-AF0F-AE93503A0C3A}">
      <dgm:prSet/>
      <dgm:spPr/>
      <dgm:t>
        <a:bodyPr/>
        <a:lstStyle/>
        <a:p>
          <a:endParaRPr lang="en-US"/>
        </a:p>
      </dgm:t>
    </dgm:pt>
    <dgm:pt modelId="{4A93B694-9192-41F2-AF94-2E94A8C3B598}" type="sibTrans" cxnId="{610DDD65-8990-484A-AF0F-AE93503A0C3A}">
      <dgm:prSet/>
      <dgm:spPr/>
      <dgm:t>
        <a:bodyPr/>
        <a:lstStyle/>
        <a:p>
          <a:endParaRPr lang="en-US"/>
        </a:p>
      </dgm:t>
    </dgm:pt>
    <dgm:pt modelId="{F68A6686-1A34-4B52-8BBA-73B83F310E8F}">
      <dgm:prSet/>
      <dgm:spPr/>
      <dgm:t>
        <a:bodyPr/>
        <a:lstStyle/>
        <a:p>
          <a:r>
            <a:rPr lang="en-US"/>
            <a:t>This +6.6% is our baseline ‘pathology effect’ within NIH</a:t>
          </a:r>
        </a:p>
      </dgm:t>
    </dgm:pt>
    <dgm:pt modelId="{BD160F53-A449-4D74-B82B-1FB6831C4655}" type="parTrans" cxnId="{0D8746F2-F699-4B78-8EBE-E78885B5AE21}">
      <dgm:prSet/>
      <dgm:spPr/>
      <dgm:t>
        <a:bodyPr/>
        <a:lstStyle/>
        <a:p>
          <a:endParaRPr lang="en-US"/>
        </a:p>
      </dgm:t>
    </dgm:pt>
    <dgm:pt modelId="{1F13D133-9AFA-4BF7-B8A2-08A8FABFC59F}" type="sibTrans" cxnId="{0D8746F2-F699-4B78-8EBE-E78885B5AE21}">
      <dgm:prSet/>
      <dgm:spPr/>
      <dgm:t>
        <a:bodyPr/>
        <a:lstStyle/>
        <a:p>
          <a:endParaRPr lang="en-US"/>
        </a:p>
      </dgm:t>
    </dgm:pt>
    <dgm:pt modelId="{73A0E42A-9D9E-4E04-9BD2-20D5FDCE0114}" type="pres">
      <dgm:prSet presAssocID="{C55A18F1-DE7D-4997-85D4-03F2548FF0CE}" presName="vert0" presStyleCnt="0">
        <dgm:presLayoutVars>
          <dgm:dir/>
          <dgm:animOne val="branch"/>
          <dgm:animLvl val="lvl"/>
        </dgm:presLayoutVars>
      </dgm:prSet>
      <dgm:spPr/>
    </dgm:pt>
    <dgm:pt modelId="{BDEE0832-F83C-43F7-BEFE-143690689453}" type="pres">
      <dgm:prSet presAssocID="{F0BD7B62-ABEE-47C9-8BE2-A1D485EA9DFB}" presName="thickLine" presStyleLbl="alignNode1" presStyleIdx="0" presStyleCnt="3"/>
      <dgm:spPr/>
    </dgm:pt>
    <dgm:pt modelId="{E39B1EB3-4B11-4B50-A95F-258512F493CF}" type="pres">
      <dgm:prSet presAssocID="{F0BD7B62-ABEE-47C9-8BE2-A1D485EA9DFB}" presName="horz1" presStyleCnt="0"/>
      <dgm:spPr/>
    </dgm:pt>
    <dgm:pt modelId="{B3146B0F-2E1B-477E-A341-7C9345329A0C}" type="pres">
      <dgm:prSet presAssocID="{F0BD7B62-ABEE-47C9-8BE2-A1D485EA9DFB}" presName="tx1" presStyleLbl="revTx" presStyleIdx="0" presStyleCnt="3"/>
      <dgm:spPr/>
    </dgm:pt>
    <dgm:pt modelId="{94B38A57-EC47-46DE-B854-6D6D5DC380EC}" type="pres">
      <dgm:prSet presAssocID="{F0BD7B62-ABEE-47C9-8BE2-A1D485EA9DFB}" presName="vert1" presStyleCnt="0"/>
      <dgm:spPr/>
    </dgm:pt>
    <dgm:pt modelId="{EE5B7AAB-D980-4E50-BCDB-BCBC9998F33A}" type="pres">
      <dgm:prSet presAssocID="{63F96912-7653-478B-9574-680E78400FF0}" presName="thickLine" presStyleLbl="alignNode1" presStyleIdx="1" presStyleCnt="3"/>
      <dgm:spPr/>
    </dgm:pt>
    <dgm:pt modelId="{03B7A857-A83E-4E87-A2D3-DD19CFEBF48E}" type="pres">
      <dgm:prSet presAssocID="{63F96912-7653-478B-9574-680E78400FF0}" presName="horz1" presStyleCnt="0"/>
      <dgm:spPr/>
    </dgm:pt>
    <dgm:pt modelId="{BB584DD4-1C0F-4211-BFAF-5DA536CDBB34}" type="pres">
      <dgm:prSet presAssocID="{63F96912-7653-478B-9574-680E78400FF0}" presName="tx1" presStyleLbl="revTx" presStyleIdx="1" presStyleCnt="3"/>
      <dgm:spPr/>
    </dgm:pt>
    <dgm:pt modelId="{01E11D53-9B4C-42C5-83F3-0C409E6E64C6}" type="pres">
      <dgm:prSet presAssocID="{63F96912-7653-478B-9574-680E78400FF0}" presName="vert1" presStyleCnt="0"/>
      <dgm:spPr/>
    </dgm:pt>
    <dgm:pt modelId="{A5E1685C-ABAC-4B8B-A501-D47CD5DA1170}" type="pres">
      <dgm:prSet presAssocID="{F68A6686-1A34-4B52-8BBA-73B83F310E8F}" presName="thickLine" presStyleLbl="alignNode1" presStyleIdx="2" presStyleCnt="3"/>
      <dgm:spPr/>
    </dgm:pt>
    <dgm:pt modelId="{41F08199-2BDC-46E8-95A5-84BFEC9DEA20}" type="pres">
      <dgm:prSet presAssocID="{F68A6686-1A34-4B52-8BBA-73B83F310E8F}" presName="horz1" presStyleCnt="0"/>
      <dgm:spPr/>
    </dgm:pt>
    <dgm:pt modelId="{1112EE70-35B0-4320-8374-F0E6A7AE4AB9}" type="pres">
      <dgm:prSet presAssocID="{F68A6686-1A34-4B52-8BBA-73B83F310E8F}" presName="tx1" presStyleLbl="revTx" presStyleIdx="2" presStyleCnt="3"/>
      <dgm:spPr/>
    </dgm:pt>
    <dgm:pt modelId="{90D128F9-1939-4D5B-A0F4-28AB5A255954}" type="pres">
      <dgm:prSet presAssocID="{F68A6686-1A34-4B52-8BBA-73B83F310E8F}" presName="vert1" presStyleCnt="0"/>
      <dgm:spPr/>
    </dgm:pt>
  </dgm:ptLst>
  <dgm:cxnLst>
    <dgm:cxn modelId="{538C1718-CCBA-4E11-824E-BA420F200A1B}" type="presOf" srcId="{F68A6686-1A34-4B52-8BBA-73B83F310E8F}" destId="{1112EE70-35B0-4320-8374-F0E6A7AE4AB9}" srcOrd="0" destOrd="0" presId="urn:microsoft.com/office/officeart/2008/layout/LinedList"/>
    <dgm:cxn modelId="{25BB0144-32A0-4326-9D1B-002834511694}" srcId="{C55A18F1-DE7D-4997-85D4-03F2548FF0CE}" destId="{F0BD7B62-ABEE-47C9-8BE2-A1D485EA9DFB}" srcOrd="0" destOrd="0" parTransId="{EA9EEDD1-36A6-4E9B-A612-020B77DCEFB7}" sibTransId="{ADAC6925-1DF1-4275-9601-F91796302CA8}"/>
    <dgm:cxn modelId="{610DDD65-8990-484A-AF0F-AE93503A0C3A}" srcId="{C55A18F1-DE7D-4997-85D4-03F2548FF0CE}" destId="{63F96912-7653-478B-9574-680E78400FF0}" srcOrd="1" destOrd="0" parTransId="{4438B6C5-1F2C-490A-838F-6E7C1E0E6044}" sibTransId="{4A93B694-9192-41F2-AF94-2E94A8C3B598}"/>
    <dgm:cxn modelId="{81851467-1F3D-4F12-997B-BD8A5F788619}" type="presOf" srcId="{63F96912-7653-478B-9574-680E78400FF0}" destId="{BB584DD4-1C0F-4211-BFAF-5DA536CDBB34}" srcOrd="0" destOrd="0" presId="urn:microsoft.com/office/officeart/2008/layout/LinedList"/>
    <dgm:cxn modelId="{419244A8-AC80-4C49-BA49-AA05CF3D7BEF}" type="presOf" srcId="{F0BD7B62-ABEE-47C9-8BE2-A1D485EA9DFB}" destId="{B3146B0F-2E1B-477E-A341-7C9345329A0C}" srcOrd="0" destOrd="0" presId="urn:microsoft.com/office/officeart/2008/layout/LinedList"/>
    <dgm:cxn modelId="{004352F0-3A6F-4337-A282-598293E66CA2}" type="presOf" srcId="{C55A18F1-DE7D-4997-85D4-03F2548FF0CE}" destId="{73A0E42A-9D9E-4E04-9BD2-20D5FDCE0114}" srcOrd="0" destOrd="0" presId="urn:microsoft.com/office/officeart/2008/layout/LinedList"/>
    <dgm:cxn modelId="{0D8746F2-F699-4B78-8EBE-E78885B5AE21}" srcId="{C55A18F1-DE7D-4997-85D4-03F2548FF0CE}" destId="{F68A6686-1A34-4B52-8BBA-73B83F310E8F}" srcOrd="2" destOrd="0" parTransId="{BD160F53-A449-4D74-B82B-1FB6831C4655}" sibTransId="{1F13D133-9AFA-4BF7-B8A2-08A8FABFC59F}"/>
    <dgm:cxn modelId="{F4B9F81A-B8B5-4031-9E73-427E5FAD344C}" type="presParOf" srcId="{73A0E42A-9D9E-4E04-9BD2-20D5FDCE0114}" destId="{BDEE0832-F83C-43F7-BEFE-143690689453}" srcOrd="0" destOrd="0" presId="urn:microsoft.com/office/officeart/2008/layout/LinedList"/>
    <dgm:cxn modelId="{8EB3E42B-3274-4ABD-85AF-77BF3BFFBB9E}" type="presParOf" srcId="{73A0E42A-9D9E-4E04-9BD2-20D5FDCE0114}" destId="{E39B1EB3-4B11-4B50-A95F-258512F493CF}" srcOrd="1" destOrd="0" presId="urn:microsoft.com/office/officeart/2008/layout/LinedList"/>
    <dgm:cxn modelId="{C86D890C-EAC2-4287-AC8F-C8F36592681C}" type="presParOf" srcId="{E39B1EB3-4B11-4B50-A95F-258512F493CF}" destId="{B3146B0F-2E1B-477E-A341-7C9345329A0C}" srcOrd="0" destOrd="0" presId="urn:microsoft.com/office/officeart/2008/layout/LinedList"/>
    <dgm:cxn modelId="{411EEB40-C0B1-488F-A4F1-52E7C6BFF322}" type="presParOf" srcId="{E39B1EB3-4B11-4B50-A95F-258512F493CF}" destId="{94B38A57-EC47-46DE-B854-6D6D5DC380EC}" srcOrd="1" destOrd="0" presId="urn:microsoft.com/office/officeart/2008/layout/LinedList"/>
    <dgm:cxn modelId="{7DE61B85-505A-483E-BE39-42AA5BD821D2}" type="presParOf" srcId="{73A0E42A-9D9E-4E04-9BD2-20D5FDCE0114}" destId="{EE5B7AAB-D980-4E50-BCDB-BCBC9998F33A}" srcOrd="2" destOrd="0" presId="urn:microsoft.com/office/officeart/2008/layout/LinedList"/>
    <dgm:cxn modelId="{56C482B9-B699-4C26-9687-8720A1EC7B25}" type="presParOf" srcId="{73A0E42A-9D9E-4E04-9BD2-20D5FDCE0114}" destId="{03B7A857-A83E-4E87-A2D3-DD19CFEBF48E}" srcOrd="3" destOrd="0" presId="urn:microsoft.com/office/officeart/2008/layout/LinedList"/>
    <dgm:cxn modelId="{932D781C-6855-4318-A6E6-D143228A957B}" type="presParOf" srcId="{03B7A857-A83E-4E87-A2D3-DD19CFEBF48E}" destId="{BB584DD4-1C0F-4211-BFAF-5DA536CDBB34}" srcOrd="0" destOrd="0" presId="urn:microsoft.com/office/officeart/2008/layout/LinedList"/>
    <dgm:cxn modelId="{00EAA1DE-D34A-451B-9C52-16F56F1C522D}" type="presParOf" srcId="{03B7A857-A83E-4E87-A2D3-DD19CFEBF48E}" destId="{01E11D53-9B4C-42C5-83F3-0C409E6E64C6}" srcOrd="1" destOrd="0" presId="urn:microsoft.com/office/officeart/2008/layout/LinedList"/>
    <dgm:cxn modelId="{93CBD570-EBC8-48C8-BB2E-F92FC1C88B9B}" type="presParOf" srcId="{73A0E42A-9D9E-4E04-9BD2-20D5FDCE0114}" destId="{A5E1685C-ABAC-4B8B-A501-D47CD5DA1170}" srcOrd="4" destOrd="0" presId="urn:microsoft.com/office/officeart/2008/layout/LinedList"/>
    <dgm:cxn modelId="{A86AB91A-510C-4B3F-A065-160FEB882B2B}" type="presParOf" srcId="{73A0E42A-9D9E-4E04-9BD2-20D5FDCE0114}" destId="{41F08199-2BDC-46E8-95A5-84BFEC9DEA20}" srcOrd="5" destOrd="0" presId="urn:microsoft.com/office/officeart/2008/layout/LinedList"/>
    <dgm:cxn modelId="{2F588A2C-12B8-4A31-B02B-B47EDFFDE5E6}" type="presParOf" srcId="{41F08199-2BDC-46E8-95A5-84BFEC9DEA20}" destId="{1112EE70-35B0-4320-8374-F0E6A7AE4AB9}" srcOrd="0" destOrd="0" presId="urn:microsoft.com/office/officeart/2008/layout/LinedList"/>
    <dgm:cxn modelId="{273BF029-C1E5-4058-B065-582AD31A0A73}" type="presParOf" srcId="{41F08199-2BDC-46E8-95A5-84BFEC9DEA20}" destId="{90D128F9-1939-4D5B-A0F4-28AB5A25595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FEBC4C-563D-4111-AFFC-7E7D080EF8F6}">
      <dsp:nvSpPr>
        <dsp:cNvPr id="0" name=""/>
        <dsp:cNvSpPr/>
      </dsp:nvSpPr>
      <dsp:spPr>
        <a:xfrm>
          <a:off x="757092" y="1992"/>
          <a:ext cx="3034531" cy="182071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Models are usually trained on one ‘clean’ dataset</a:t>
          </a:r>
        </a:p>
      </dsp:txBody>
      <dsp:txXfrm>
        <a:off x="757092" y="1992"/>
        <a:ext cx="3034531" cy="1820718"/>
      </dsp:txXfrm>
    </dsp:sp>
    <dsp:sp modelId="{489389B0-D0F4-401E-993A-08DB3D1CB0C7}">
      <dsp:nvSpPr>
        <dsp:cNvPr id="0" name=""/>
        <dsp:cNvSpPr/>
      </dsp:nvSpPr>
      <dsp:spPr>
        <a:xfrm>
          <a:off x="4095076" y="1992"/>
          <a:ext cx="3034531" cy="1820718"/>
        </a:xfrm>
        <a:prstGeom prst="rect">
          <a:avLst/>
        </a:prstGeom>
        <a:solidFill>
          <a:schemeClr val="accent5">
            <a:hueOff val="-3311292"/>
            <a:satOff val="13270"/>
            <a:lumOff val="287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In the real world, data comes from new hospitals and populations</a:t>
          </a:r>
        </a:p>
      </dsp:txBody>
      <dsp:txXfrm>
        <a:off x="4095076" y="1992"/>
        <a:ext cx="3034531" cy="1820718"/>
      </dsp:txXfrm>
    </dsp:sp>
    <dsp:sp modelId="{1E9D3DCC-1D4D-4248-9747-9458DB0EFFC3}">
      <dsp:nvSpPr>
        <dsp:cNvPr id="0" name=""/>
        <dsp:cNvSpPr/>
      </dsp:nvSpPr>
      <dsp:spPr>
        <a:xfrm>
          <a:off x="757092" y="2126164"/>
          <a:ext cx="3034531" cy="1820718"/>
        </a:xfrm>
        <a:prstGeom prst="rect">
          <a:avLst/>
        </a:prstGeom>
        <a:solidFill>
          <a:schemeClr val="accent5">
            <a:hueOff val="-6622584"/>
            <a:satOff val="26541"/>
            <a:lumOff val="575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If the distribution changes, performance can silently degrade</a:t>
          </a:r>
        </a:p>
      </dsp:txBody>
      <dsp:txXfrm>
        <a:off x="757092" y="2126164"/>
        <a:ext cx="3034531" cy="1820718"/>
      </dsp:txXfrm>
    </dsp:sp>
    <dsp:sp modelId="{365B466E-39B5-4871-8AB3-DFE4C68770A5}">
      <dsp:nvSpPr>
        <dsp:cNvPr id="0" name=""/>
        <dsp:cNvSpPr/>
      </dsp:nvSpPr>
      <dsp:spPr>
        <a:xfrm>
          <a:off x="4095076" y="2126164"/>
          <a:ext cx="3034531" cy="1820718"/>
        </a:xfrm>
        <a:prstGeom prst="rec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In medical imaging this can directly affect patient care</a:t>
          </a:r>
        </a:p>
      </dsp:txBody>
      <dsp:txXfrm>
        <a:off x="4095076" y="2126164"/>
        <a:ext cx="3034531" cy="182071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ABC660-7042-40CE-B2E0-23AC817F5D53}">
      <dsp:nvSpPr>
        <dsp:cNvPr id="0" name=""/>
        <dsp:cNvSpPr/>
      </dsp:nvSpPr>
      <dsp:spPr>
        <a:xfrm>
          <a:off x="1368646" y="779191"/>
          <a:ext cx="1091715" cy="7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956A00-E9E7-454B-BBEA-25999FD8E106}">
      <dsp:nvSpPr>
        <dsp:cNvPr id="0" name=""/>
        <dsp:cNvSpPr/>
      </dsp:nvSpPr>
      <dsp:spPr>
        <a:xfrm>
          <a:off x="2525864" y="687506"/>
          <a:ext cx="125547" cy="235453"/>
        </a:xfrm>
        <a:prstGeom prst="chevron">
          <a:avLst>
            <a:gd name="adj" fmla="val 9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07B498-307B-45E0-BC3D-BA7793325E0E}">
      <dsp:nvSpPr>
        <dsp:cNvPr id="0" name=""/>
        <dsp:cNvSpPr/>
      </dsp:nvSpPr>
      <dsp:spPr>
        <a:xfrm>
          <a:off x="659936" y="206982"/>
          <a:ext cx="1144490" cy="114449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13" tIns="44413" rIns="44413" bIns="44413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1</a:t>
          </a:r>
        </a:p>
      </dsp:txBody>
      <dsp:txXfrm>
        <a:off x="827543" y="374589"/>
        <a:ext cx="809276" cy="809276"/>
      </dsp:txXfrm>
    </dsp:sp>
    <dsp:sp modelId="{F05340C7-CE2C-424C-9A54-1FD1DA067DA0}">
      <dsp:nvSpPr>
        <dsp:cNvPr id="0" name=""/>
        <dsp:cNvSpPr/>
      </dsp:nvSpPr>
      <dsp:spPr>
        <a:xfrm>
          <a:off x="4001" y="1517057"/>
          <a:ext cx="24563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760" tIns="165100" rIns="193760" bIns="1651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Keep AE weights fixed and change only the input dataset</a:t>
          </a:r>
        </a:p>
      </dsp:txBody>
      <dsp:txXfrm>
        <a:off x="4001" y="1910177"/>
        <a:ext cx="2456360" cy="1572480"/>
      </dsp:txXfrm>
    </dsp:sp>
    <dsp:sp modelId="{88798583-C0DA-40DD-BA9A-6AD0DEA953F1}">
      <dsp:nvSpPr>
        <dsp:cNvPr id="0" name=""/>
        <dsp:cNvSpPr/>
      </dsp:nvSpPr>
      <dsp:spPr>
        <a:xfrm>
          <a:off x="2733290" y="778957"/>
          <a:ext cx="2456360" cy="71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7A2776-EF12-44C2-80B6-7A2B0AA6888A}">
      <dsp:nvSpPr>
        <dsp:cNvPr id="0" name=""/>
        <dsp:cNvSpPr/>
      </dsp:nvSpPr>
      <dsp:spPr>
        <a:xfrm>
          <a:off x="5255154" y="687288"/>
          <a:ext cx="125547" cy="235765"/>
        </a:xfrm>
        <a:prstGeom prst="chevron">
          <a:avLst>
            <a:gd name="adj" fmla="val 90000"/>
          </a:avLst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44298B-3F38-4466-8504-CF9972ECDD22}">
      <dsp:nvSpPr>
        <dsp:cNvPr id="0" name=""/>
        <dsp:cNvSpPr/>
      </dsp:nvSpPr>
      <dsp:spPr>
        <a:xfrm>
          <a:off x="3389225" y="206747"/>
          <a:ext cx="1144490" cy="114449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13" tIns="44413" rIns="44413" bIns="44413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2</a:t>
          </a:r>
        </a:p>
      </dsp:txBody>
      <dsp:txXfrm>
        <a:off x="3556832" y="374354"/>
        <a:ext cx="809276" cy="809276"/>
      </dsp:txXfrm>
    </dsp:sp>
    <dsp:sp modelId="{B3FC9BBE-8F1F-4661-9967-E001BEDA4002}">
      <dsp:nvSpPr>
        <dsp:cNvPr id="0" name=""/>
        <dsp:cNvSpPr/>
      </dsp:nvSpPr>
      <dsp:spPr>
        <a:xfrm>
          <a:off x="2733290" y="1516806"/>
          <a:ext cx="24563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760" tIns="165100" rIns="193760" bIns="1651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Compute mean reconstruction error for NIH, Pediatric, CheXpert</a:t>
          </a:r>
        </a:p>
      </dsp:txBody>
      <dsp:txXfrm>
        <a:off x="2733290" y="1909926"/>
        <a:ext cx="2456360" cy="1572480"/>
      </dsp:txXfrm>
    </dsp:sp>
    <dsp:sp modelId="{4EB146F9-371B-4C88-ACA1-F01594BABD7D}">
      <dsp:nvSpPr>
        <dsp:cNvPr id="0" name=""/>
        <dsp:cNvSpPr/>
      </dsp:nvSpPr>
      <dsp:spPr>
        <a:xfrm>
          <a:off x="5462580" y="779066"/>
          <a:ext cx="1228180" cy="72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6A4452-292D-4375-8F0E-DBB8925757CD}">
      <dsp:nvSpPr>
        <dsp:cNvPr id="0" name=""/>
        <dsp:cNvSpPr/>
      </dsp:nvSpPr>
      <dsp:spPr>
        <a:xfrm>
          <a:off x="6118514" y="206857"/>
          <a:ext cx="1144490" cy="114449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13" tIns="44413" rIns="44413" bIns="44413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3</a:t>
          </a:r>
        </a:p>
      </dsp:txBody>
      <dsp:txXfrm>
        <a:off x="6286121" y="374464"/>
        <a:ext cx="809276" cy="809276"/>
      </dsp:txXfrm>
    </dsp:sp>
    <dsp:sp modelId="{496FFF64-60CC-451E-A173-FF373A5DB047}">
      <dsp:nvSpPr>
        <dsp:cNvPr id="0" name=""/>
        <dsp:cNvSpPr/>
      </dsp:nvSpPr>
      <dsp:spPr>
        <a:xfrm>
          <a:off x="5462580" y="1517057"/>
          <a:ext cx="245636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760" tIns="165100" rIns="193760" bIns="1651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Use both NIH_Full AE and NIH_Normal AE</a:t>
          </a:r>
        </a:p>
      </dsp:txBody>
      <dsp:txXfrm>
        <a:off x="5462580" y="1910177"/>
        <a:ext cx="2456360" cy="157248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5A62F9-E803-4B27-86A7-2254A7EF3356}">
      <dsp:nvSpPr>
        <dsp:cNvPr id="0" name=""/>
        <dsp:cNvSpPr/>
      </dsp:nvSpPr>
      <dsp:spPr>
        <a:xfrm>
          <a:off x="0" y="0"/>
          <a:ext cx="517538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A27145-DA9C-437B-8848-243C4AD659EC}">
      <dsp:nvSpPr>
        <dsp:cNvPr id="0" name=""/>
        <dsp:cNvSpPr/>
      </dsp:nvSpPr>
      <dsp:spPr>
        <a:xfrm>
          <a:off x="0" y="0"/>
          <a:ext cx="5175384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NIH_Full AE: Pediatric ≈ +114% error vs NIH baseline</a:t>
          </a:r>
        </a:p>
      </dsp:txBody>
      <dsp:txXfrm>
        <a:off x="0" y="0"/>
        <a:ext cx="5175384" cy="1384035"/>
      </dsp:txXfrm>
    </dsp:sp>
    <dsp:sp modelId="{43586F2A-7868-4B1F-ADE6-D6E99D091C42}">
      <dsp:nvSpPr>
        <dsp:cNvPr id="0" name=""/>
        <dsp:cNvSpPr/>
      </dsp:nvSpPr>
      <dsp:spPr>
        <a:xfrm>
          <a:off x="0" y="1384035"/>
          <a:ext cx="5175384" cy="0"/>
        </a:xfrm>
        <a:prstGeom prst="line">
          <a:avLst/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25400" cap="flat" cmpd="sng" algn="ctr">
          <a:solidFill>
            <a:schemeClr val="accent2">
              <a:hueOff val="1560506"/>
              <a:satOff val="-1946"/>
              <a:lumOff val="45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DE54AF-B23E-49F7-9DED-4252CAA2C9AE}">
      <dsp:nvSpPr>
        <dsp:cNvPr id="0" name=""/>
        <dsp:cNvSpPr/>
      </dsp:nvSpPr>
      <dsp:spPr>
        <a:xfrm>
          <a:off x="0" y="1384035"/>
          <a:ext cx="5175384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NIH_Full AE: CheXpert ≈ +218% error vs NIH baseline</a:t>
          </a:r>
        </a:p>
      </dsp:txBody>
      <dsp:txXfrm>
        <a:off x="0" y="1384035"/>
        <a:ext cx="5175384" cy="1384035"/>
      </dsp:txXfrm>
    </dsp:sp>
    <dsp:sp modelId="{0D4F458C-696A-41EF-83D1-005EEF15AB21}">
      <dsp:nvSpPr>
        <dsp:cNvPr id="0" name=""/>
        <dsp:cNvSpPr/>
      </dsp:nvSpPr>
      <dsp:spPr>
        <a:xfrm>
          <a:off x="0" y="2768070"/>
          <a:ext cx="5175384" cy="0"/>
        </a:xfrm>
        <a:prstGeom prst="line">
          <a:avLst/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accent2">
              <a:hueOff val="3121013"/>
              <a:satOff val="-3893"/>
              <a:lumOff val="9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9192E6-8D15-4D8E-A022-FBC4257CD747}">
      <dsp:nvSpPr>
        <dsp:cNvPr id="0" name=""/>
        <dsp:cNvSpPr/>
      </dsp:nvSpPr>
      <dsp:spPr>
        <a:xfrm>
          <a:off x="0" y="2768070"/>
          <a:ext cx="5175384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NIH_Normal AE shows an even stronger separation</a:t>
          </a:r>
        </a:p>
      </dsp:txBody>
      <dsp:txXfrm>
        <a:off x="0" y="2768070"/>
        <a:ext cx="5175384" cy="1384035"/>
      </dsp:txXfrm>
    </dsp:sp>
    <dsp:sp modelId="{DFDA244A-123A-4857-A2F8-DC9F4A038ABA}">
      <dsp:nvSpPr>
        <dsp:cNvPr id="0" name=""/>
        <dsp:cNvSpPr/>
      </dsp:nvSpPr>
      <dsp:spPr>
        <a:xfrm>
          <a:off x="0" y="4152105"/>
          <a:ext cx="5175384" cy="0"/>
        </a:xfrm>
        <a:prstGeom prst="line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0DA10E-68D7-40EE-BFC2-E264566E6AAD}">
      <dsp:nvSpPr>
        <dsp:cNvPr id="0" name=""/>
        <dsp:cNvSpPr/>
      </dsp:nvSpPr>
      <dsp:spPr>
        <a:xfrm>
          <a:off x="0" y="4152105"/>
          <a:ext cx="5175384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All differences highly significant (non‑parametric tests, p &lt; 0.001)</a:t>
          </a:r>
        </a:p>
      </dsp:txBody>
      <dsp:txXfrm>
        <a:off x="0" y="4152105"/>
        <a:ext cx="5175384" cy="138403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82E8D6-E458-419A-8EA4-3B10E390F66C}">
      <dsp:nvSpPr>
        <dsp:cNvPr id="0" name=""/>
        <dsp:cNvSpPr/>
      </dsp:nvSpPr>
      <dsp:spPr>
        <a:xfrm>
          <a:off x="0" y="30752"/>
          <a:ext cx="8195871" cy="11536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Reconstruction error behaves like a ‘distance’ from the NIH training distribution</a:t>
          </a:r>
        </a:p>
      </dsp:txBody>
      <dsp:txXfrm>
        <a:off x="56315" y="87067"/>
        <a:ext cx="8083241" cy="1040990"/>
      </dsp:txXfrm>
    </dsp:sp>
    <dsp:sp modelId="{82D1535D-3DCC-4F79-8762-6AA873E8D532}">
      <dsp:nvSpPr>
        <dsp:cNvPr id="0" name=""/>
        <dsp:cNvSpPr/>
      </dsp:nvSpPr>
      <dsp:spPr>
        <a:xfrm>
          <a:off x="0" y="1267892"/>
          <a:ext cx="8195871" cy="1153620"/>
        </a:xfrm>
        <a:prstGeom prst="roundRect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Pediatric and CheXpert are much farther away than NIH abnormals</a:t>
          </a:r>
        </a:p>
      </dsp:txBody>
      <dsp:txXfrm>
        <a:off x="56315" y="1324207"/>
        <a:ext cx="8083241" cy="1040990"/>
      </dsp:txXfrm>
    </dsp:sp>
    <dsp:sp modelId="{D76937DE-295D-4A92-9FD9-F3D1A8CC7BFF}">
      <dsp:nvSpPr>
        <dsp:cNvPr id="0" name=""/>
        <dsp:cNvSpPr/>
      </dsp:nvSpPr>
      <dsp:spPr>
        <a:xfrm>
          <a:off x="0" y="2505032"/>
          <a:ext cx="8195871" cy="1153620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Suggests institutional/technical and demographic factors dominate the shift</a:t>
          </a:r>
        </a:p>
      </dsp:txBody>
      <dsp:txXfrm>
        <a:off x="56315" y="2561347"/>
        <a:ext cx="8083241" cy="104099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BD16B8-6BBA-42C9-B018-ABE1D2039951}">
      <dsp:nvSpPr>
        <dsp:cNvPr id="0" name=""/>
        <dsp:cNvSpPr/>
      </dsp:nvSpPr>
      <dsp:spPr>
        <a:xfrm>
          <a:off x="0" y="30752"/>
          <a:ext cx="8195871" cy="11536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Apply t‑SNE to 256‑dimensional latent vectors from NIH_Normal AE</a:t>
          </a:r>
        </a:p>
      </dsp:txBody>
      <dsp:txXfrm>
        <a:off x="56315" y="87067"/>
        <a:ext cx="8083241" cy="1040990"/>
      </dsp:txXfrm>
    </dsp:sp>
    <dsp:sp modelId="{9E28C4AF-BF1D-458E-ADAE-E00A47961EFA}">
      <dsp:nvSpPr>
        <dsp:cNvPr id="0" name=""/>
        <dsp:cNvSpPr/>
      </dsp:nvSpPr>
      <dsp:spPr>
        <a:xfrm>
          <a:off x="0" y="1267892"/>
          <a:ext cx="8195871" cy="1153620"/>
        </a:xfrm>
        <a:prstGeom prst="roundRect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Each point = one image; color = dataset (NIH / Pediatric / CheXpert)</a:t>
          </a:r>
        </a:p>
      </dsp:txBody>
      <dsp:txXfrm>
        <a:off x="56315" y="1324207"/>
        <a:ext cx="8083241" cy="1040990"/>
      </dsp:txXfrm>
    </dsp:sp>
    <dsp:sp modelId="{8542C628-20C4-421F-BE63-61D77D6E0882}">
      <dsp:nvSpPr>
        <dsp:cNvPr id="0" name=""/>
        <dsp:cNvSpPr/>
      </dsp:nvSpPr>
      <dsp:spPr>
        <a:xfrm>
          <a:off x="0" y="2505032"/>
          <a:ext cx="8195871" cy="1153620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Datasets form distinct clusters in 2‑D space</a:t>
          </a:r>
        </a:p>
      </dsp:txBody>
      <dsp:txXfrm>
        <a:off x="56315" y="2561347"/>
        <a:ext cx="8083241" cy="104099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A027AC-E8E1-4033-900E-FC69DF1E5500}">
      <dsp:nvSpPr>
        <dsp:cNvPr id="0" name=""/>
        <dsp:cNvSpPr/>
      </dsp:nvSpPr>
      <dsp:spPr>
        <a:xfrm>
          <a:off x="0" y="0"/>
          <a:ext cx="481717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763604-6C74-4EED-980A-A6DCF6827A36}">
      <dsp:nvSpPr>
        <dsp:cNvPr id="0" name=""/>
        <dsp:cNvSpPr/>
      </dsp:nvSpPr>
      <dsp:spPr>
        <a:xfrm>
          <a:off x="0" y="0"/>
          <a:ext cx="4817176" cy="12713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NIH points cluster together – the training domain</a:t>
          </a:r>
        </a:p>
      </dsp:txBody>
      <dsp:txXfrm>
        <a:off x="0" y="0"/>
        <a:ext cx="4817176" cy="1271361"/>
      </dsp:txXfrm>
    </dsp:sp>
    <dsp:sp modelId="{3EB617F0-0473-49C1-AC85-39F15B7EDF7A}">
      <dsp:nvSpPr>
        <dsp:cNvPr id="0" name=""/>
        <dsp:cNvSpPr/>
      </dsp:nvSpPr>
      <dsp:spPr>
        <a:xfrm>
          <a:off x="0" y="1271361"/>
          <a:ext cx="4817176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914447-777E-4BD6-9663-767E88B80D71}">
      <dsp:nvSpPr>
        <dsp:cNvPr id="0" name=""/>
        <dsp:cNvSpPr/>
      </dsp:nvSpPr>
      <dsp:spPr>
        <a:xfrm>
          <a:off x="0" y="1271361"/>
          <a:ext cx="4817176" cy="12713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Pediatric and CheXpert clusters are shifted away from NIH</a:t>
          </a:r>
        </a:p>
      </dsp:txBody>
      <dsp:txXfrm>
        <a:off x="0" y="1271361"/>
        <a:ext cx="4817176" cy="1271361"/>
      </dsp:txXfrm>
    </dsp:sp>
    <dsp:sp modelId="{CC17716E-47C1-4820-BBA9-C4DCD665B8C4}">
      <dsp:nvSpPr>
        <dsp:cNvPr id="0" name=""/>
        <dsp:cNvSpPr/>
      </dsp:nvSpPr>
      <dsp:spPr>
        <a:xfrm>
          <a:off x="0" y="2542722"/>
          <a:ext cx="4817176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95AE19-CBCD-4AB9-AEF4-F2085BA1D499}">
      <dsp:nvSpPr>
        <dsp:cNvPr id="0" name=""/>
        <dsp:cNvSpPr/>
      </dsp:nvSpPr>
      <dsp:spPr>
        <a:xfrm>
          <a:off x="0" y="2542722"/>
          <a:ext cx="4817176" cy="12713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Classifier trained only on NIH is now operating in ‘unfamiliar’ regions</a:t>
          </a:r>
        </a:p>
      </dsp:txBody>
      <dsp:txXfrm>
        <a:off x="0" y="2542722"/>
        <a:ext cx="4817176" cy="1271361"/>
      </dsp:txXfrm>
    </dsp:sp>
    <dsp:sp modelId="{D5E2521E-7EC9-4BF8-BDB0-2A23204937C9}">
      <dsp:nvSpPr>
        <dsp:cNvPr id="0" name=""/>
        <dsp:cNvSpPr/>
      </dsp:nvSpPr>
      <dsp:spPr>
        <a:xfrm>
          <a:off x="0" y="3814083"/>
          <a:ext cx="4817176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F2D092-A75B-43C0-89A0-9B86C47C102B}">
      <dsp:nvSpPr>
        <dsp:cNvPr id="0" name=""/>
        <dsp:cNvSpPr/>
      </dsp:nvSpPr>
      <dsp:spPr>
        <a:xfrm>
          <a:off x="0" y="3814083"/>
          <a:ext cx="4817176" cy="12713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This explains why performance degrades on those datasets</a:t>
          </a:r>
        </a:p>
      </dsp:txBody>
      <dsp:txXfrm>
        <a:off x="0" y="3814083"/>
        <a:ext cx="4817176" cy="1271361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503573-726F-4061-BED6-CAB0C7D21337}">
      <dsp:nvSpPr>
        <dsp:cNvPr id="0" name=""/>
        <dsp:cNvSpPr/>
      </dsp:nvSpPr>
      <dsp:spPr>
        <a:xfrm>
          <a:off x="0" y="18287"/>
          <a:ext cx="2904183" cy="879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Pre‑trained ImageNet DenseNet‑121 as feature extractor</a:t>
          </a:r>
        </a:p>
      </dsp:txBody>
      <dsp:txXfrm>
        <a:off x="42950" y="61237"/>
        <a:ext cx="2818283" cy="793940"/>
      </dsp:txXfrm>
    </dsp:sp>
    <dsp:sp modelId="{6BCFBBA1-9002-4309-8E58-B64F7D8229EC}">
      <dsp:nvSpPr>
        <dsp:cNvPr id="0" name=""/>
        <dsp:cNvSpPr/>
      </dsp:nvSpPr>
      <dsp:spPr>
        <a:xfrm>
          <a:off x="0" y="944208"/>
          <a:ext cx="2904183" cy="8798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Early dense blocks frozen; later blocks and head fine‑tuned on NIH</a:t>
          </a:r>
        </a:p>
      </dsp:txBody>
      <dsp:txXfrm>
        <a:off x="42950" y="987158"/>
        <a:ext cx="2818283" cy="793940"/>
      </dsp:txXfrm>
    </dsp:sp>
    <dsp:sp modelId="{6A7B9B19-2589-4B44-8C3D-7F6152F333DB}">
      <dsp:nvSpPr>
        <dsp:cNvPr id="0" name=""/>
        <dsp:cNvSpPr/>
      </dsp:nvSpPr>
      <dsp:spPr>
        <a:xfrm>
          <a:off x="0" y="1870128"/>
          <a:ext cx="2904183" cy="8798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Binary output: pneumonia / abnormal vs no finding</a:t>
          </a:r>
        </a:p>
      </dsp:txBody>
      <dsp:txXfrm>
        <a:off x="42950" y="1913078"/>
        <a:ext cx="2818283" cy="793940"/>
      </dsp:txXfrm>
    </dsp:sp>
    <dsp:sp modelId="{D4C65DA0-888D-4E54-B1FD-ED5DFDD21DBB}">
      <dsp:nvSpPr>
        <dsp:cNvPr id="0" name=""/>
        <dsp:cNvSpPr/>
      </dsp:nvSpPr>
      <dsp:spPr>
        <a:xfrm>
          <a:off x="0" y="2796048"/>
          <a:ext cx="2904183" cy="87984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Important: classifier uses raw images, not AE latent features</a:t>
          </a:r>
        </a:p>
      </dsp:txBody>
      <dsp:txXfrm>
        <a:off x="42950" y="2838998"/>
        <a:ext cx="2818283" cy="793940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B917F3-1C98-444E-8C13-799783E02408}">
      <dsp:nvSpPr>
        <dsp:cNvPr id="0" name=""/>
        <dsp:cNvSpPr/>
      </dsp:nvSpPr>
      <dsp:spPr>
        <a:xfrm>
          <a:off x="0" y="102495"/>
          <a:ext cx="4817176" cy="117475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On NIH (in‑distribution) the classifier achieves strong balanced accuracy</a:t>
          </a:r>
        </a:p>
      </dsp:txBody>
      <dsp:txXfrm>
        <a:off x="57347" y="159842"/>
        <a:ext cx="4702482" cy="1060059"/>
      </dsp:txXfrm>
    </dsp:sp>
    <dsp:sp modelId="{3F415B3E-1FB2-442D-BF8A-FBF55B68A1BC}">
      <dsp:nvSpPr>
        <dsp:cNvPr id="0" name=""/>
        <dsp:cNvSpPr/>
      </dsp:nvSpPr>
      <dsp:spPr>
        <a:xfrm>
          <a:off x="0" y="1337728"/>
          <a:ext cx="4817176" cy="1174753"/>
        </a:xfrm>
        <a:prstGeom prst="roundRect">
          <a:avLst/>
        </a:prstGeom>
        <a:solidFill>
          <a:schemeClr val="accent5">
            <a:hueOff val="-3311292"/>
            <a:satOff val="13270"/>
            <a:lumOff val="287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On Pediatric and CheXpert, balanced accuracy drops noticeably</a:t>
          </a:r>
        </a:p>
      </dsp:txBody>
      <dsp:txXfrm>
        <a:off x="57347" y="1395075"/>
        <a:ext cx="4702482" cy="1060059"/>
      </dsp:txXfrm>
    </dsp:sp>
    <dsp:sp modelId="{E0A9E8BD-E97D-47DE-832F-502106D4FEE3}">
      <dsp:nvSpPr>
        <dsp:cNvPr id="0" name=""/>
        <dsp:cNvSpPr/>
      </dsp:nvSpPr>
      <dsp:spPr>
        <a:xfrm>
          <a:off x="0" y="2572962"/>
          <a:ext cx="4817176" cy="1174753"/>
        </a:xfrm>
        <a:prstGeom prst="roundRect">
          <a:avLst/>
        </a:prstGeom>
        <a:solidFill>
          <a:schemeClr val="accent5">
            <a:hueOff val="-6622584"/>
            <a:satOff val="26541"/>
            <a:lumOff val="575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Datasets with stronger AE reconstruction error tend to show larger performance drops</a:t>
          </a:r>
        </a:p>
      </dsp:txBody>
      <dsp:txXfrm>
        <a:off x="57347" y="2630309"/>
        <a:ext cx="4702482" cy="1060059"/>
      </dsp:txXfrm>
    </dsp:sp>
    <dsp:sp modelId="{C66DD747-D700-4A7A-9732-2A35F00B9AD0}">
      <dsp:nvSpPr>
        <dsp:cNvPr id="0" name=""/>
        <dsp:cNvSpPr/>
      </dsp:nvSpPr>
      <dsp:spPr>
        <a:xfrm>
          <a:off x="0" y="3808195"/>
          <a:ext cx="4817176" cy="1174753"/>
        </a:xfrm>
        <a:prstGeom prst="roundRec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Links unsupervised shift signal with supervised performance</a:t>
          </a:r>
        </a:p>
      </dsp:txBody>
      <dsp:txXfrm>
        <a:off x="57347" y="3865542"/>
        <a:ext cx="4702482" cy="10600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A5BF60-68C4-4852-943E-A7062E69F595}">
      <dsp:nvSpPr>
        <dsp:cNvPr id="0" name=""/>
        <dsp:cNvSpPr/>
      </dsp:nvSpPr>
      <dsp:spPr>
        <a:xfrm>
          <a:off x="0" y="166009"/>
          <a:ext cx="5000124" cy="16497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Can we detect distribution shift in chest X‑ray images without labels?</a:t>
          </a:r>
        </a:p>
      </dsp:txBody>
      <dsp:txXfrm>
        <a:off x="80532" y="246541"/>
        <a:ext cx="4839060" cy="1488636"/>
      </dsp:txXfrm>
    </dsp:sp>
    <dsp:sp modelId="{B37EA3BF-3C1D-4CF0-85A5-7620D3C4F7EA}">
      <dsp:nvSpPr>
        <dsp:cNvPr id="0" name=""/>
        <dsp:cNvSpPr/>
      </dsp:nvSpPr>
      <dsp:spPr>
        <a:xfrm>
          <a:off x="0" y="1902109"/>
          <a:ext cx="5000124" cy="1649700"/>
        </a:xfrm>
        <a:prstGeom prst="roundRect">
          <a:avLst/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Can autoencoder reconstruction error act as an early‑warning signal?</a:t>
          </a:r>
        </a:p>
      </dsp:txBody>
      <dsp:txXfrm>
        <a:off x="80532" y="1982641"/>
        <a:ext cx="4839060" cy="1488636"/>
      </dsp:txXfrm>
    </dsp:sp>
    <dsp:sp modelId="{C851A005-DA87-4B90-BA97-66D4378C023E}">
      <dsp:nvSpPr>
        <dsp:cNvPr id="0" name=""/>
        <dsp:cNvSpPr/>
      </dsp:nvSpPr>
      <dsp:spPr>
        <a:xfrm>
          <a:off x="0" y="3638210"/>
          <a:ext cx="5000124" cy="1649700"/>
        </a:xfrm>
        <a:prstGeom prst="roundRect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How does this relate to actual classifier performance on new datasets?</a:t>
          </a:r>
        </a:p>
      </dsp:txBody>
      <dsp:txXfrm>
        <a:off x="80532" y="3718742"/>
        <a:ext cx="4839060" cy="1488636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51D6B3-7DB0-42CA-A70A-7F37208E97B2}">
      <dsp:nvSpPr>
        <dsp:cNvPr id="0" name=""/>
        <dsp:cNvSpPr/>
      </dsp:nvSpPr>
      <dsp:spPr>
        <a:xfrm>
          <a:off x="0" y="361842"/>
          <a:ext cx="4817176" cy="10342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AUC (Area Under ROC Curve) measures class separability</a:t>
          </a:r>
        </a:p>
      </dsp:txBody>
      <dsp:txXfrm>
        <a:off x="50489" y="412331"/>
        <a:ext cx="4716198" cy="933302"/>
      </dsp:txXfrm>
    </dsp:sp>
    <dsp:sp modelId="{42AF9F6E-5E3D-470B-962D-A408F727E2A2}">
      <dsp:nvSpPr>
        <dsp:cNvPr id="0" name=""/>
        <dsp:cNvSpPr/>
      </dsp:nvSpPr>
      <dsp:spPr>
        <a:xfrm>
          <a:off x="0" y="1471002"/>
          <a:ext cx="4817176" cy="1034280"/>
        </a:xfrm>
        <a:prstGeom prst="roundRect">
          <a:avLst/>
        </a:prstGeom>
        <a:solidFill>
          <a:schemeClr val="accent5">
            <a:hueOff val="-3311292"/>
            <a:satOff val="13270"/>
            <a:lumOff val="287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On some external datasets the AUC looked surprisingly high</a:t>
          </a:r>
        </a:p>
      </dsp:txBody>
      <dsp:txXfrm>
        <a:off x="50489" y="1521491"/>
        <a:ext cx="4716198" cy="933302"/>
      </dsp:txXfrm>
    </dsp:sp>
    <dsp:sp modelId="{8E4D9663-A238-4FCD-A9B1-64A6E6109E25}">
      <dsp:nvSpPr>
        <dsp:cNvPr id="0" name=""/>
        <dsp:cNvSpPr/>
      </dsp:nvSpPr>
      <dsp:spPr>
        <a:xfrm>
          <a:off x="0" y="2580162"/>
          <a:ext cx="4817176" cy="1034280"/>
        </a:xfrm>
        <a:prstGeom prst="roundRect">
          <a:avLst/>
        </a:prstGeom>
        <a:solidFill>
          <a:schemeClr val="accent5">
            <a:hueOff val="-6622584"/>
            <a:satOff val="26541"/>
            <a:lumOff val="575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Plain accuracy can be misleading with strong class imbalance</a:t>
          </a:r>
        </a:p>
      </dsp:txBody>
      <dsp:txXfrm>
        <a:off x="50489" y="2630651"/>
        <a:ext cx="4716198" cy="933302"/>
      </dsp:txXfrm>
    </dsp:sp>
    <dsp:sp modelId="{59E325B8-8ED8-409E-9162-00E0104F6FB7}">
      <dsp:nvSpPr>
        <dsp:cNvPr id="0" name=""/>
        <dsp:cNvSpPr/>
      </dsp:nvSpPr>
      <dsp:spPr>
        <a:xfrm>
          <a:off x="0" y="3689322"/>
          <a:ext cx="4817176" cy="1034280"/>
        </a:xfrm>
        <a:prstGeom prst="roundRec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CheXpert is extremely skewed (~96% abnormal)</a:t>
          </a:r>
        </a:p>
      </dsp:txBody>
      <dsp:txXfrm>
        <a:off x="50489" y="3739811"/>
        <a:ext cx="4716198" cy="933302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2C732E-C4FC-450E-9570-DD9C9FFA940C}">
      <dsp:nvSpPr>
        <dsp:cNvPr id="0" name=""/>
        <dsp:cNvSpPr/>
      </dsp:nvSpPr>
      <dsp:spPr>
        <a:xfrm>
          <a:off x="0" y="0"/>
          <a:ext cx="4817176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987715-AE28-4E5F-9B49-8F6E4D59DBF9}">
      <dsp:nvSpPr>
        <dsp:cNvPr id="0" name=""/>
        <dsp:cNvSpPr/>
      </dsp:nvSpPr>
      <dsp:spPr>
        <a:xfrm>
          <a:off x="0" y="0"/>
          <a:ext cx="4817176" cy="12713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Balanced Accuracy = average of sensitivity and specificity</a:t>
          </a:r>
        </a:p>
      </dsp:txBody>
      <dsp:txXfrm>
        <a:off x="0" y="0"/>
        <a:ext cx="4817176" cy="1271361"/>
      </dsp:txXfrm>
    </dsp:sp>
    <dsp:sp modelId="{5C5DBD52-2126-4753-9B5F-13B2D094BBBE}">
      <dsp:nvSpPr>
        <dsp:cNvPr id="0" name=""/>
        <dsp:cNvSpPr/>
      </dsp:nvSpPr>
      <dsp:spPr>
        <a:xfrm>
          <a:off x="0" y="1271361"/>
          <a:ext cx="4817176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0F9780-2CCE-48A5-ABE4-447AA7E2D783}">
      <dsp:nvSpPr>
        <dsp:cNvPr id="0" name=""/>
        <dsp:cNvSpPr/>
      </dsp:nvSpPr>
      <dsp:spPr>
        <a:xfrm>
          <a:off x="0" y="1271361"/>
          <a:ext cx="4817176" cy="12713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Gives equal weight to minority and majority class</a:t>
          </a:r>
        </a:p>
      </dsp:txBody>
      <dsp:txXfrm>
        <a:off x="0" y="1271361"/>
        <a:ext cx="4817176" cy="1271361"/>
      </dsp:txXfrm>
    </dsp:sp>
    <dsp:sp modelId="{C8003782-8EAC-4144-8DAD-7ED832525C4E}">
      <dsp:nvSpPr>
        <dsp:cNvPr id="0" name=""/>
        <dsp:cNvSpPr/>
      </dsp:nvSpPr>
      <dsp:spPr>
        <a:xfrm>
          <a:off x="0" y="2542722"/>
          <a:ext cx="4817176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5A34C9-8057-4FB1-8B8F-988728D55DBD}">
      <dsp:nvSpPr>
        <dsp:cNvPr id="0" name=""/>
        <dsp:cNvSpPr/>
      </dsp:nvSpPr>
      <dsp:spPr>
        <a:xfrm>
          <a:off x="0" y="2542722"/>
          <a:ext cx="4817176" cy="12713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Prevents ‘fake’ high scores from trivial majority‑class predictions</a:t>
          </a:r>
        </a:p>
      </dsp:txBody>
      <dsp:txXfrm>
        <a:off x="0" y="2542722"/>
        <a:ext cx="4817176" cy="1271361"/>
      </dsp:txXfrm>
    </dsp:sp>
    <dsp:sp modelId="{8734478E-3A7B-4323-B3E1-3272586498F9}">
      <dsp:nvSpPr>
        <dsp:cNvPr id="0" name=""/>
        <dsp:cNvSpPr/>
      </dsp:nvSpPr>
      <dsp:spPr>
        <a:xfrm>
          <a:off x="0" y="3814083"/>
          <a:ext cx="4817176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1681FB-B2A9-4313-895E-73A0E76216B2}">
      <dsp:nvSpPr>
        <dsp:cNvPr id="0" name=""/>
        <dsp:cNvSpPr/>
      </dsp:nvSpPr>
      <dsp:spPr>
        <a:xfrm>
          <a:off x="0" y="3814083"/>
          <a:ext cx="4817176" cy="12713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Crucial for cross‑dataset comparison with different prevalences</a:t>
          </a:r>
        </a:p>
      </dsp:txBody>
      <dsp:txXfrm>
        <a:off x="0" y="3814083"/>
        <a:ext cx="4817176" cy="1271361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3EDA29-1978-4394-ADF5-35DABD69464B}">
      <dsp:nvSpPr>
        <dsp:cNvPr id="0" name=""/>
        <dsp:cNvSpPr/>
      </dsp:nvSpPr>
      <dsp:spPr>
        <a:xfrm>
          <a:off x="0" y="0"/>
          <a:ext cx="481717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5097B4-AE17-4B4B-B039-AFCD5A94512A}">
      <dsp:nvSpPr>
        <dsp:cNvPr id="0" name=""/>
        <dsp:cNvSpPr/>
      </dsp:nvSpPr>
      <dsp:spPr>
        <a:xfrm>
          <a:off x="0" y="0"/>
          <a:ext cx="4817176" cy="12713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Limited to chest X‑rays and specific datasets</a:t>
          </a:r>
        </a:p>
      </dsp:txBody>
      <dsp:txXfrm>
        <a:off x="0" y="0"/>
        <a:ext cx="4817176" cy="1271361"/>
      </dsp:txXfrm>
    </dsp:sp>
    <dsp:sp modelId="{CFB82EC2-DC38-482E-9E97-F7B038D61918}">
      <dsp:nvSpPr>
        <dsp:cNvPr id="0" name=""/>
        <dsp:cNvSpPr/>
      </dsp:nvSpPr>
      <dsp:spPr>
        <a:xfrm>
          <a:off x="0" y="1271361"/>
          <a:ext cx="4817176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149561-1209-4507-89E0-30154F3B9799}">
      <dsp:nvSpPr>
        <dsp:cNvPr id="0" name=""/>
        <dsp:cNvSpPr/>
      </dsp:nvSpPr>
      <dsp:spPr>
        <a:xfrm>
          <a:off x="0" y="1271361"/>
          <a:ext cx="4817176" cy="12713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Only one AE architecture and one classifier (DenseNet‑121) explored</a:t>
          </a:r>
        </a:p>
      </dsp:txBody>
      <dsp:txXfrm>
        <a:off x="0" y="1271361"/>
        <a:ext cx="4817176" cy="1271361"/>
      </dsp:txXfrm>
    </dsp:sp>
    <dsp:sp modelId="{8B9B12CE-B13B-41BB-8EA3-811593C88EBD}">
      <dsp:nvSpPr>
        <dsp:cNvPr id="0" name=""/>
        <dsp:cNvSpPr/>
      </dsp:nvSpPr>
      <dsp:spPr>
        <a:xfrm>
          <a:off x="0" y="2542722"/>
          <a:ext cx="4817176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016E0C-2304-476D-932E-96382FF1447E}">
      <dsp:nvSpPr>
        <dsp:cNvPr id="0" name=""/>
        <dsp:cNvSpPr/>
      </dsp:nvSpPr>
      <dsp:spPr>
        <a:xfrm>
          <a:off x="0" y="2542722"/>
          <a:ext cx="4817176" cy="12713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Future: correlate AE error with per‑pathology performance drops</a:t>
          </a:r>
        </a:p>
      </dsp:txBody>
      <dsp:txXfrm>
        <a:off x="0" y="2542722"/>
        <a:ext cx="4817176" cy="1271361"/>
      </dsp:txXfrm>
    </dsp:sp>
    <dsp:sp modelId="{CED32594-0881-421E-9CE7-4C9A51B1CD49}">
      <dsp:nvSpPr>
        <dsp:cNvPr id="0" name=""/>
        <dsp:cNvSpPr/>
      </dsp:nvSpPr>
      <dsp:spPr>
        <a:xfrm>
          <a:off x="0" y="3814083"/>
          <a:ext cx="4817176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80AE3C-10F9-4CD0-B027-FB12DC464714}">
      <dsp:nvSpPr>
        <dsp:cNvPr id="0" name=""/>
        <dsp:cNvSpPr/>
      </dsp:nvSpPr>
      <dsp:spPr>
        <a:xfrm>
          <a:off x="0" y="3814083"/>
          <a:ext cx="4817176" cy="12713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Key takeaway: AE reconstruction error is a promising unsupervised domain‑shift signal</a:t>
          </a:r>
        </a:p>
      </dsp:txBody>
      <dsp:txXfrm>
        <a:off x="0" y="3814083"/>
        <a:ext cx="4817176" cy="1271361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9677C0-95F9-4719-A5B8-6E129910872E}">
      <dsp:nvSpPr>
        <dsp:cNvPr id="0" name=""/>
        <dsp:cNvSpPr/>
      </dsp:nvSpPr>
      <dsp:spPr>
        <a:xfrm>
          <a:off x="1577340" y="2007"/>
          <a:ext cx="6309360" cy="104002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2419" tIns="264167" rIns="122419" bIns="264167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Deploy AE as a ‘watchdog’ next to the classifier</a:t>
          </a:r>
        </a:p>
      </dsp:txBody>
      <dsp:txXfrm>
        <a:off x="1577340" y="2007"/>
        <a:ext cx="6309360" cy="1040029"/>
      </dsp:txXfrm>
    </dsp:sp>
    <dsp:sp modelId="{3AB412AF-CF0F-4CF5-A5F7-0812403B935D}">
      <dsp:nvSpPr>
        <dsp:cNvPr id="0" name=""/>
        <dsp:cNvSpPr/>
      </dsp:nvSpPr>
      <dsp:spPr>
        <a:xfrm>
          <a:off x="0" y="2007"/>
          <a:ext cx="1577340" cy="104002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468" tIns="102732" rIns="83468" bIns="10273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Deploy</a:t>
          </a:r>
        </a:p>
      </dsp:txBody>
      <dsp:txXfrm>
        <a:off x="0" y="2007"/>
        <a:ext cx="1577340" cy="1040029"/>
      </dsp:txXfrm>
    </dsp:sp>
    <dsp:sp modelId="{11751CE8-1025-4C79-BB0F-67C6657A29F4}">
      <dsp:nvSpPr>
        <dsp:cNvPr id="0" name=""/>
        <dsp:cNvSpPr/>
      </dsp:nvSpPr>
      <dsp:spPr>
        <a:xfrm>
          <a:off x="1577340" y="1104438"/>
          <a:ext cx="6309360" cy="1040029"/>
        </a:xfrm>
        <a:prstGeom prst="rect">
          <a:avLst/>
        </a:prstGeom>
        <a:gradFill rotWithShape="0">
          <a:gsLst>
            <a:gs pos="0">
              <a:schemeClr val="accent2">
                <a:hueOff val="1560506"/>
                <a:satOff val="-1946"/>
                <a:lumOff val="45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1560506"/>
                <a:satOff val="-1946"/>
                <a:lumOff val="45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1560506"/>
              <a:satOff val="-1946"/>
              <a:lumOff val="45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2419" tIns="264167" rIns="122419" bIns="264167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Monitor reconstruction error on incoming images in real time</a:t>
          </a:r>
        </a:p>
      </dsp:txBody>
      <dsp:txXfrm>
        <a:off x="1577340" y="1104438"/>
        <a:ext cx="6309360" cy="1040029"/>
      </dsp:txXfrm>
    </dsp:sp>
    <dsp:sp modelId="{D8C1B2D3-AD37-4726-9C64-926B8D70DE02}">
      <dsp:nvSpPr>
        <dsp:cNvPr id="0" name=""/>
        <dsp:cNvSpPr/>
      </dsp:nvSpPr>
      <dsp:spPr>
        <a:xfrm>
          <a:off x="0" y="1104438"/>
          <a:ext cx="1577340" cy="104002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1560506"/>
              <a:satOff val="-1946"/>
              <a:lumOff val="45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468" tIns="102732" rIns="83468" bIns="10273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Monitor</a:t>
          </a:r>
        </a:p>
      </dsp:txBody>
      <dsp:txXfrm>
        <a:off x="0" y="1104438"/>
        <a:ext cx="1577340" cy="1040029"/>
      </dsp:txXfrm>
    </dsp:sp>
    <dsp:sp modelId="{0B7C0B7E-0AD8-4B20-AED3-DD518CE743F6}">
      <dsp:nvSpPr>
        <dsp:cNvPr id="0" name=""/>
        <dsp:cNvSpPr/>
      </dsp:nvSpPr>
      <dsp:spPr>
        <a:xfrm>
          <a:off x="1577340" y="2206869"/>
          <a:ext cx="6309360" cy="1040029"/>
        </a:xfrm>
        <a:prstGeom prst="rect">
          <a:avLst/>
        </a:prstGeom>
        <a:gradFill rotWithShape="0">
          <a:gsLst>
            <a:gs pos="0">
              <a:schemeClr val="accent2">
                <a:hueOff val="3121013"/>
                <a:satOff val="-3893"/>
                <a:lumOff val="915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3121013"/>
                <a:satOff val="-3893"/>
                <a:lumOff val="915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3121013"/>
              <a:satOff val="-3893"/>
              <a:lumOff val="91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2419" tIns="264167" rIns="122419" bIns="264167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Trigger alerts or re‑training when error exceeds a threshold</a:t>
          </a:r>
        </a:p>
      </dsp:txBody>
      <dsp:txXfrm>
        <a:off x="1577340" y="2206869"/>
        <a:ext cx="6309360" cy="1040029"/>
      </dsp:txXfrm>
    </dsp:sp>
    <dsp:sp modelId="{8D7F922D-6AF1-401B-8A28-078085DBCE75}">
      <dsp:nvSpPr>
        <dsp:cNvPr id="0" name=""/>
        <dsp:cNvSpPr/>
      </dsp:nvSpPr>
      <dsp:spPr>
        <a:xfrm>
          <a:off x="0" y="2206869"/>
          <a:ext cx="1577340" cy="104002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3121013"/>
              <a:satOff val="-3893"/>
              <a:lumOff val="91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468" tIns="102732" rIns="83468" bIns="10273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Trigger</a:t>
          </a:r>
        </a:p>
      </dsp:txBody>
      <dsp:txXfrm>
        <a:off x="0" y="2206869"/>
        <a:ext cx="1577340" cy="1040029"/>
      </dsp:txXfrm>
    </dsp:sp>
    <dsp:sp modelId="{F2DCE0EC-B82E-4629-815F-5C9A09935782}">
      <dsp:nvSpPr>
        <dsp:cNvPr id="0" name=""/>
        <dsp:cNvSpPr/>
      </dsp:nvSpPr>
      <dsp:spPr>
        <a:xfrm>
          <a:off x="1577340" y="3309300"/>
          <a:ext cx="6309360" cy="1040029"/>
        </a:xfrm>
        <a:prstGeom prst="rect">
          <a:avLst/>
        </a:prstGeom>
        <a:gradFill rotWithShape="0">
          <a:gsLst>
            <a:gs pos="0">
              <a:schemeClr val="accent2">
                <a:hueOff val="4681519"/>
                <a:satOff val="-5839"/>
                <a:lumOff val="1373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4681519"/>
                <a:satOff val="-5839"/>
                <a:lumOff val="1373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2419" tIns="264167" rIns="122419" bIns="264167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Use shift analysis when evaluating external models for purchase</a:t>
          </a:r>
        </a:p>
      </dsp:txBody>
      <dsp:txXfrm>
        <a:off x="1577340" y="3309300"/>
        <a:ext cx="6309360" cy="1040029"/>
      </dsp:txXfrm>
    </dsp:sp>
    <dsp:sp modelId="{2F7D29C3-7CA5-4532-9CA5-DDE4904EB477}">
      <dsp:nvSpPr>
        <dsp:cNvPr id="0" name=""/>
        <dsp:cNvSpPr/>
      </dsp:nvSpPr>
      <dsp:spPr>
        <a:xfrm>
          <a:off x="0" y="3309300"/>
          <a:ext cx="1577340" cy="104002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468" tIns="102732" rIns="83468" bIns="10273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Use</a:t>
          </a:r>
        </a:p>
      </dsp:txBody>
      <dsp:txXfrm>
        <a:off x="0" y="3309300"/>
        <a:ext cx="1577340" cy="10400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39DE1C-0A29-45FD-B756-500E455A4FB1}">
      <dsp:nvSpPr>
        <dsp:cNvPr id="0" name=""/>
        <dsp:cNvSpPr/>
      </dsp:nvSpPr>
      <dsp:spPr>
        <a:xfrm>
          <a:off x="0" y="0"/>
          <a:ext cx="5000124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77FC05E-C8A3-4A60-AADA-674F9E186943}">
      <dsp:nvSpPr>
        <dsp:cNvPr id="0" name=""/>
        <dsp:cNvSpPr/>
      </dsp:nvSpPr>
      <dsp:spPr>
        <a:xfrm>
          <a:off x="0" y="0"/>
          <a:ext cx="5000124" cy="1363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NIH ChestX‑ray14 – large US adult dataset, our training domain</a:t>
          </a:r>
        </a:p>
      </dsp:txBody>
      <dsp:txXfrm>
        <a:off x="0" y="0"/>
        <a:ext cx="5000124" cy="1363480"/>
      </dsp:txXfrm>
    </dsp:sp>
    <dsp:sp modelId="{F23A28C8-E798-49C0-98E2-B671DF2EA32B}">
      <dsp:nvSpPr>
        <dsp:cNvPr id="0" name=""/>
        <dsp:cNvSpPr/>
      </dsp:nvSpPr>
      <dsp:spPr>
        <a:xfrm>
          <a:off x="0" y="1363480"/>
          <a:ext cx="5000124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C9A9F8B-0911-42E1-B571-40CFD4C1E2F1}">
      <dsp:nvSpPr>
        <dsp:cNvPr id="0" name=""/>
        <dsp:cNvSpPr/>
      </dsp:nvSpPr>
      <dsp:spPr>
        <a:xfrm>
          <a:off x="0" y="1363480"/>
          <a:ext cx="5000124" cy="1363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Pediatric dataset – Chinese children with pneumonia vs normal</a:t>
          </a:r>
        </a:p>
      </dsp:txBody>
      <dsp:txXfrm>
        <a:off x="0" y="1363480"/>
        <a:ext cx="5000124" cy="1363480"/>
      </dsp:txXfrm>
    </dsp:sp>
    <dsp:sp modelId="{BAB15EA7-EDA2-4A6B-9360-1D622166AE18}">
      <dsp:nvSpPr>
        <dsp:cNvPr id="0" name=""/>
        <dsp:cNvSpPr/>
      </dsp:nvSpPr>
      <dsp:spPr>
        <a:xfrm>
          <a:off x="0" y="2726960"/>
          <a:ext cx="5000124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79CFB10-7F42-40CE-81CB-4B63FC910879}">
      <dsp:nvSpPr>
        <dsp:cNvPr id="0" name=""/>
        <dsp:cNvSpPr/>
      </dsp:nvSpPr>
      <dsp:spPr>
        <a:xfrm>
          <a:off x="0" y="2726960"/>
          <a:ext cx="5000124" cy="1363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CheXpert – Stanford dataset with different acquisition &amp; prevalence</a:t>
          </a:r>
        </a:p>
      </dsp:txBody>
      <dsp:txXfrm>
        <a:off x="0" y="2726960"/>
        <a:ext cx="5000124" cy="1363480"/>
      </dsp:txXfrm>
    </dsp:sp>
    <dsp:sp modelId="{86328DC7-7743-4698-92F3-3D511E474F75}">
      <dsp:nvSpPr>
        <dsp:cNvPr id="0" name=""/>
        <dsp:cNvSpPr/>
      </dsp:nvSpPr>
      <dsp:spPr>
        <a:xfrm>
          <a:off x="0" y="4090440"/>
          <a:ext cx="5000124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3833ADA-D96D-4A4B-B143-1181A7410611}">
      <dsp:nvSpPr>
        <dsp:cNvPr id="0" name=""/>
        <dsp:cNvSpPr/>
      </dsp:nvSpPr>
      <dsp:spPr>
        <a:xfrm>
          <a:off x="0" y="4090440"/>
          <a:ext cx="5000124" cy="1363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Deliberately different in institution, demographics and pathology mix</a:t>
          </a:r>
        </a:p>
      </dsp:txBody>
      <dsp:txXfrm>
        <a:off x="0" y="4090440"/>
        <a:ext cx="5000124" cy="13634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B3FAE6-8D19-4879-B4FD-B26D2B44CD79}">
      <dsp:nvSpPr>
        <dsp:cNvPr id="0" name=""/>
        <dsp:cNvSpPr/>
      </dsp:nvSpPr>
      <dsp:spPr>
        <a:xfrm>
          <a:off x="0" y="0"/>
          <a:ext cx="5000124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208FE42-D952-4826-914D-BB10EA49C831}">
      <dsp:nvSpPr>
        <dsp:cNvPr id="0" name=""/>
        <dsp:cNvSpPr/>
      </dsp:nvSpPr>
      <dsp:spPr>
        <a:xfrm>
          <a:off x="0" y="0"/>
          <a:ext cx="5000124" cy="1363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NIH: relatively balanced normals vs abnormals (≈ 54% / 46%)</a:t>
          </a:r>
        </a:p>
      </dsp:txBody>
      <dsp:txXfrm>
        <a:off x="0" y="0"/>
        <a:ext cx="5000124" cy="1363480"/>
      </dsp:txXfrm>
    </dsp:sp>
    <dsp:sp modelId="{202206A4-8B2F-4F79-A107-D170EA12A94E}">
      <dsp:nvSpPr>
        <dsp:cNvPr id="0" name=""/>
        <dsp:cNvSpPr/>
      </dsp:nvSpPr>
      <dsp:spPr>
        <a:xfrm>
          <a:off x="0" y="1363480"/>
          <a:ext cx="5000124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EC9C9AE-51E9-479D-9EDA-DC3270175F11}">
      <dsp:nvSpPr>
        <dsp:cNvPr id="0" name=""/>
        <dsp:cNvSpPr/>
      </dsp:nvSpPr>
      <dsp:spPr>
        <a:xfrm>
          <a:off x="0" y="1363480"/>
          <a:ext cx="5000124" cy="1363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Pediatric: many more pneumonia cases (≈ 27% normal / 73% abnormal)</a:t>
          </a:r>
        </a:p>
      </dsp:txBody>
      <dsp:txXfrm>
        <a:off x="0" y="1363480"/>
        <a:ext cx="5000124" cy="1363480"/>
      </dsp:txXfrm>
    </dsp:sp>
    <dsp:sp modelId="{6914B743-F7F8-4FDF-B193-75033BE704AB}">
      <dsp:nvSpPr>
        <dsp:cNvPr id="0" name=""/>
        <dsp:cNvSpPr/>
      </dsp:nvSpPr>
      <dsp:spPr>
        <a:xfrm>
          <a:off x="0" y="2726960"/>
          <a:ext cx="5000124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ED5D148-24B8-4C89-A069-BD4652ADD13C}">
      <dsp:nvSpPr>
        <dsp:cNvPr id="0" name=""/>
        <dsp:cNvSpPr/>
      </dsp:nvSpPr>
      <dsp:spPr>
        <a:xfrm>
          <a:off x="0" y="2726960"/>
          <a:ext cx="5000124" cy="1363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CheXpert: heavily skewed toward abnormal (≈ 4% normal / 96% abnormal)</a:t>
          </a:r>
        </a:p>
      </dsp:txBody>
      <dsp:txXfrm>
        <a:off x="0" y="2726960"/>
        <a:ext cx="5000124" cy="1363480"/>
      </dsp:txXfrm>
    </dsp:sp>
    <dsp:sp modelId="{A621A38B-76DC-4456-A9FA-8A9CC025E671}">
      <dsp:nvSpPr>
        <dsp:cNvPr id="0" name=""/>
        <dsp:cNvSpPr/>
      </dsp:nvSpPr>
      <dsp:spPr>
        <a:xfrm>
          <a:off x="0" y="4090440"/>
          <a:ext cx="5000124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A3968EC-0568-44A4-9E42-32137C2AC873}">
      <dsp:nvSpPr>
        <dsp:cNvPr id="0" name=""/>
        <dsp:cNvSpPr/>
      </dsp:nvSpPr>
      <dsp:spPr>
        <a:xfrm>
          <a:off x="0" y="4090440"/>
          <a:ext cx="5000124" cy="1363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These differences already hint at shift and evaluation challenges</a:t>
          </a:r>
        </a:p>
      </dsp:txBody>
      <dsp:txXfrm>
        <a:off x="0" y="4090440"/>
        <a:ext cx="5000124" cy="136348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2E038-BB9A-4E94-A807-C87285AEE73C}">
      <dsp:nvSpPr>
        <dsp:cNvPr id="0" name=""/>
        <dsp:cNvSpPr/>
      </dsp:nvSpPr>
      <dsp:spPr>
        <a:xfrm>
          <a:off x="0" y="51855"/>
          <a:ext cx="2561209" cy="3585693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682" tIns="330200" rIns="199682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Compare pixel intensity distributions across datasets</a:t>
          </a:r>
        </a:p>
      </dsp:txBody>
      <dsp:txXfrm>
        <a:off x="0" y="1414419"/>
        <a:ext cx="2561209" cy="2151416"/>
      </dsp:txXfrm>
    </dsp:sp>
    <dsp:sp modelId="{9CAEE81C-1FEB-4DA3-845E-1AC4F8506185}">
      <dsp:nvSpPr>
        <dsp:cNvPr id="0" name=""/>
        <dsp:cNvSpPr/>
      </dsp:nvSpPr>
      <dsp:spPr>
        <a:xfrm>
          <a:off x="742750" y="410425"/>
          <a:ext cx="1075708" cy="10757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66" tIns="12700" rIns="83866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900284" y="567959"/>
        <a:ext cx="760640" cy="760640"/>
      </dsp:txXfrm>
    </dsp:sp>
    <dsp:sp modelId="{EAB22A95-9851-46CE-8116-6C71FE55815D}">
      <dsp:nvSpPr>
        <dsp:cNvPr id="0" name=""/>
        <dsp:cNvSpPr/>
      </dsp:nvSpPr>
      <dsp:spPr>
        <a:xfrm>
          <a:off x="0" y="3637477"/>
          <a:ext cx="2561209" cy="72"/>
        </a:xfrm>
        <a:prstGeom prst="rect">
          <a:avLst/>
        </a:prstGeom>
        <a:solidFill>
          <a:schemeClr val="accent2">
            <a:hueOff val="936304"/>
            <a:satOff val="-1168"/>
            <a:lumOff val="275"/>
            <a:alphaOff val="0"/>
          </a:schemeClr>
        </a:solidFill>
        <a:ln w="25400" cap="flat" cmpd="sng" algn="ctr">
          <a:solidFill>
            <a:schemeClr val="accent2">
              <a:hueOff val="936304"/>
              <a:satOff val="-1168"/>
              <a:lumOff val="2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DAE7DA-FE93-41A3-A086-DDFA0FA8DBA9}">
      <dsp:nvSpPr>
        <dsp:cNvPr id="0" name=""/>
        <dsp:cNvSpPr/>
      </dsp:nvSpPr>
      <dsp:spPr>
        <a:xfrm>
          <a:off x="2817330" y="51855"/>
          <a:ext cx="2561209" cy="3585693"/>
        </a:xfrm>
        <a:prstGeom prst="rect">
          <a:avLst/>
        </a:prstGeom>
        <a:solidFill>
          <a:schemeClr val="accent2">
            <a:tint val="40000"/>
            <a:alpha val="90000"/>
            <a:hueOff val="2512910"/>
            <a:satOff val="-2189"/>
            <a:lumOff val="-3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2512910"/>
              <a:satOff val="-2189"/>
              <a:lumOff val="-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682" tIns="330200" rIns="199682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Compute Jensen–Shannon (JS) divergence between datasets</a:t>
          </a:r>
        </a:p>
      </dsp:txBody>
      <dsp:txXfrm>
        <a:off x="2817330" y="1414419"/>
        <a:ext cx="2561209" cy="2151416"/>
      </dsp:txXfrm>
    </dsp:sp>
    <dsp:sp modelId="{36E71DDD-51AA-4AFF-8E5A-05477BB4F76F}">
      <dsp:nvSpPr>
        <dsp:cNvPr id="0" name=""/>
        <dsp:cNvSpPr/>
      </dsp:nvSpPr>
      <dsp:spPr>
        <a:xfrm>
          <a:off x="3560081" y="410425"/>
          <a:ext cx="1075708" cy="1075708"/>
        </a:xfrm>
        <a:prstGeom prst="ellipse">
          <a:avLst/>
        </a:prstGeom>
        <a:solidFill>
          <a:schemeClr val="accent2">
            <a:hueOff val="1872608"/>
            <a:satOff val="-2336"/>
            <a:lumOff val="549"/>
            <a:alphaOff val="0"/>
          </a:schemeClr>
        </a:solidFill>
        <a:ln w="25400" cap="flat" cmpd="sng" algn="ctr">
          <a:solidFill>
            <a:schemeClr val="accent2">
              <a:hueOff val="1872608"/>
              <a:satOff val="-2336"/>
              <a:lumOff val="54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66" tIns="12700" rIns="83866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3717615" y="567959"/>
        <a:ext cx="760640" cy="760640"/>
      </dsp:txXfrm>
    </dsp:sp>
    <dsp:sp modelId="{2FF088DC-7D45-4481-936A-91C48DADEC84}">
      <dsp:nvSpPr>
        <dsp:cNvPr id="0" name=""/>
        <dsp:cNvSpPr/>
      </dsp:nvSpPr>
      <dsp:spPr>
        <a:xfrm>
          <a:off x="2817330" y="3637477"/>
          <a:ext cx="2561209" cy="72"/>
        </a:xfrm>
        <a:prstGeom prst="rect">
          <a:avLst/>
        </a:prstGeom>
        <a:solidFill>
          <a:schemeClr val="accent2">
            <a:hueOff val="2808911"/>
            <a:satOff val="-3503"/>
            <a:lumOff val="824"/>
            <a:alphaOff val="0"/>
          </a:schemeClr>
        </a:solidFill>
        <a:ln w="25400" cap="flat" cmpd="sng" algn="ctr">
          <a:solidFill>
            <a:schemeClr val="accent2">
              <a:hueOff val="2808911"/>
              <a:satOff val="-3503"/>
              <a:lumOff val="82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CF34FF-ABF5-40A3-92D1-776285909103}">
      <dsp:nvSpPr>
        <dsp:cNvPr id="0" name=""/>
        <dsp:cNvSpPr/>
      </dsp:nvSpPr>
      <dsp:spPr>
        <a:xfrm>
          <a:off x="5634661" y="51855"/>
          <a:ext cx="2561209" cy="3585693"/>
        </a:xfrm>
        <a:prstGeom prst="rect">
          <a:avLst/>
        </a:prstGeom>
        <a:solidFill>
          <a:schemeClr val="accent2">
            <a:tint val="40000"/>
            <a:alpha val="90000"/>
            <a:hueOff val="5025821"/>
            <a:satOff val="-4378"/>
            <a:lumOff val="-6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5025821"/>
              <a:satOff val="-4378"/>
              <a:lumOff val="-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682" tIns="330200" rIns="199682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Even simple statistics show NIH, Pediatric, CheXpert are not identical</a:t>
          </a:r>
        </a:p>
      </dsp:txBody>
      <dsp:txXfrm>
        <a:off x="5634661" y="1414419"/>
        <a:ext cx="2561209" cy="2151416"/>
      </dsp:txXfrm>
    </dsp:sp>
    <dsp:sp modelId="{556F69D5-437A-458E-8D19-F5E1411B03F1}">
      <dsp:nvSpPr>
        <dsp:cNvPr id="0" name=""/>
        <dsp:cNvSpPr/>
      </dsp:nvSpPr>
      <dsp:spPr>
        <a:xfrm>
          <a:off x="6377412" y="410425"/>
          <a:ext cx="1075708" cy="1075708"/>
        </a:xfrm>
        <a:prstGeom prst="ellipse">
          <a:avLst/>
        </a:prstGeom>
        <a:solidFill>
          <a:schemeClr val="accent2">
            <a:hueOff val="3745215"/>
            <a:satOff val="-4671"/>
            <a:lumOff val="1098"/>
            <a:alphaOff val="0"/>
          </a:schemeClr>
        </a:solidFill>
        <a:ln w="25400" cap="flat" cmpd="sng" algn="ctr">
          <a:solidFill>
            <a:schemeClr val="accent2">
              <a:hueOff val="3745215"/>
              <a:satOff val="-4671"/>
              <a:lumOff val="109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66" tIns="12700" rIns="83866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6534946" y="567959"/>
        <a:ext cx="760640" cy="760640"/>
      </dsp:txXfrm>
    </dsp:sp>
    <dsp:sp modelId="{4AEC9636-8252-4B29-8C26-3526610072E4}">
      <dsp:nvSpPr>
        <dsp:cNvPr id="0" name=""/>
        <dsp:cNvSpPr/>
      </dsp:nvSpPr>
      <dsp:spPr>
        <a:xfrm>
          <a:off x="5634661" y="3637477"/>
          <a:ext cx="2561209" cy="72"/>
        </a:xfrm>
        <a:prstGeom prst="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5F152D-62FC-4FBA-9131-16D2C8DAC93B}">
      <dsp:nvSpPr>
        <dsp:cNvPr id="0" name=""/>
        <dsp:cNvSpPr/>
      </dsp:nvSpPr>
      <dsp:spPr>
        <a:xfrm>
          <a:off x="0" y="422104"/>
          <a:ext cx="5000124" cy="148473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JS divergence indicates noticeable shift between all dataset pairs</a:t>
          </a:r>
        </a:p>
      </dsp:txBody>
      <dsp:txXfrm>
        <a:off x="72479" y="494583"/>
        <a:ext cx="4855166" cy="1339772"/>
      </dsp:txXfrm>
    </dsp:sp>
    <dsp:sp modelId="{4BF3EF15-F4EA-4175-80AA-E8AA01A61D61}">
      <dsp:nvSpPr>
        <dsp:cNvPr id="0" name=""/>
        <dsp:cNvSpPr/>
      </dsp:nvSpPr>
      <dsp:spPr>
        <a:xfrm>
          <a:off x="0" y="1984594"/>
          <a:ext cx="5000124" cy="1484730"/>
        </a:xfrm>
        <a:prstGeom prst="roundRect">
          <a:avLst/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Normals‑only comparison still shows clear gaps</a:t>
          </a:r>
        </a:p>
      </dsp:txBody>
      <dsp:txXfrm>
        <a:off x="72479" y="2057073"/>
        <a:ext cx="4855166" cy="1339772"/>
      </dsp:txXfrm>
    </dsp:sp>
    <dsp:sp modelId="{C68BF7C2-D9BA-4FB9-8147-E85D1426AD8E}">
      <dsp:nvSpPr>
        <dsp:cNvPr id="0" name=""/>
        <dsp:cNvSpPr/>
      </dsp:nvSpPr>
      <dsp:spPr>
        <a:xfrm>
          <a:off x="0" y="3547085"/>
          <a:ext cx="5000124" cy="1484730"/>
        </a:xfrm>
        <a:prstGeom prst="roundRect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Not all differences are due to pathology – institution/technical factors matter</a:t>
          </a:r>
        </a:p>
      </dsp:txBody>
      <dsp:txXfrm>
        <a:off x="72479" y="3619564"/>
        <a:ext cx="4855166" cy="133977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684633-F3DF-4AE0-BF43-8DFAC8309A62}">
      <dsp:nvSpPr>
        <dsp:cNvPr id="0" name=""/>
        <dsp:cNvSpPr/>
      </dsp:nvSpPr>
      <dsp:spPr>
        <a:xfrm>
          <a:off x="0" y="629959"/>
          <a:ext cx="5000124" cy="9945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Convolutional encoder–decoder network with ~27M parameters</a:t>
          </a:r>
        </a:p>
      </dsp:txBody>
      <dsp:txXfrm>
        <a:off x="48547" y="678506"/>
        <a:ext cx="4903030" cy="897406"/>
      </dsp:txXfrm>
    </dsp:sp>
    <dsp:sp modelId="{89D1C344-6043-4BF7-9539-395433447603}">
      <dsp:nvSpPr>
        <dsp:cNvPr id="0" name=""/>
        <dsp:cNvSpPr/>
      </dsp:nvSpPr>
      <dsp:spPr>
        <a:xfrm>
          <a:off x="0" y="1696460"/>
          <a:ext cx="5000124" cy="994500"/>
        </a:xfrm>
        <a:prstGeom prst="roundRect">
          <a:avLst/>
        </a:prstGeom>
        <a:gradFill rotWithShape="0">
          <a:gsLst>
            <a:gs pos="0">
              <a:schemeClr val="accent2">
                <a:hueOff val="1560506"/>
                <a:satOff val="-1946"/>
                <a:lumOff val="45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1560506"/>
                <a:satOff val="-1946"/>
                <a:lumOff val="45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Input: 1×224×224 chest X‑ray (resized &amp; normalized)</a:t>
          </a:r>
        </a:p>
      </dsp:txBody>
      <dsp:txXfrm>
        <a:off x="48547" y="1745007"/>
        <a:ext cx="4903030" cy="897406"/>
      </dsp:txXfrm>
    </dsp:sp>
    <dsp:sp modelId="{D3D66A28-93BB-4F23-8C25-E73C417D7165}">
      <dsp:nvSpPr>
        <dsp:cNvPr id="0" name=""/>
        <dsp:cNvSpPr/>
      </dsp:nvSpPr>
      <dsp:spPr>
        <a:xfrm>
          <a:off x="0" y="2762960"/>
          <a:ext cx="5000124" cy="994500"/>
        </a:xfrm>
        <a:prstGeom prst="roundRect">
          <a:avLst/>
        </a:prstGeom>
        <a:gradFill rotWithShape="0">
          <a:gsLst>
            <a:gs pos="0">
              <a:schemeClr val="accent2">
                <a:hueOff val="3121013"/>
                <a:satOff val="-3893"/>
                <a:lumOff val="915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3121013"/>
                <a:satOff val="-3893"/>
                <a:lumOff val="915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Latent space: 256‑dimensional vector (compressed representation)</a:t>
          </a:r>
        </a:p>
      </dsp:txBody>
      <dsp:txXfrm>
        <a:off x="48547" y="2811507"/>
        <a:ext cx="4903030" cy="897406"/>
      </dsp:txXfrm>
    </dsp:sp>
    <dsp:sp modelId="{99DFE372-08C8-442E-9079-B814952191FF}">
      <dsp:nvSpPr>
        <dsp:cNvPr id="0" name=""/>
        <dsp:cNvSpPr/>
      </dsp:nvSpPr>
      <dsp:spPr>
        <a:xfrm>
          <a:off x="0" y="3829460"/>
          <a:ext cx="5000124" cy="994500"/>
        </a:xfrm>
        <a:prstGeom prst="roundRect">
          <a:avLst/>
        </a:prstGeom>
        <a:gradFill rotWithShape="0">
          <a:gsLst>
            <a:gs pos="0">
              <a:schemeClr val="accent2">
                <a:hueOff val="4681519"/>
                <a:satOff val="-5839"/>
                <a:lumOff val="1373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4681519"/>
                <a:satOff val="-5839"/>
                <a:lumOff val="1373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Two variants: NIH_Full AE and NIH_Normal AE</a:t>
          </a:r>
        </a:p>
      </dsp:txBody>
      <dsp:txXfrm>
        <a:off x="48547" y="3878007"/>
        <a:ext cx="4903030" cy="89740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EE0832-F83C-43F7-BEFE-143690689453}">
      <dsp:nvSpPr>
        <dsp:cNvPr id="0" name=""/>
        <dsp:cNvSpPr/>
      </dsp:nvSpPr>
      <dsp:spPr>
        <a:xfrm>
          <a:off x="0" y="2663"/>
          <a:ext cx="5000124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3146B0F-2E1B-477E-A341-7C9345329A0C}">
      <dsp:nvSpPr>
        <dsp:cNvPr id="0" name=""/>
        <dsp:cNvSpPr/>
      </dsp:nvSpPr>
      <dsp:spPr>
        <a:xfrm>
          <a:off x="0" y="2663"/>
          <a:ext cx="5000124" cy="1816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Autoencoders converge with low reconstruction error on NIH images</a:t>
          </a:r>
        </a:p>
      </dsp:txBody>
      <dsp:txXfrm>
        <a:off x="0" y="2663"/>
        <a:ext cx="5000124" cy="1816197"/>
      </dsp:txXfrm>
    </dsp:sp>
    <dsp:sp modelId="{EE5B7AAB-D980-4E50-BCDB-BCBC9998F33A}">
      <dsp:nvSpPr>
        <dsp:cNvPr id="0" name=""/>
        <dsp:cNvSpPr/>
      </dsp:nvSpPr>
      <dsp:spPr>
        <a:xfrm>
          <a:off x="0" y="1818861"/>
          <a:ext cx="5000124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B584DD4-1C0F-4211-BFAF-5DA536CDBB34}">
      <dsp:nvSpPr>
        <dsp:cNvPr id="0" name=""/>
        <dsp:cNvSpPr/>
      </dsp:nvSpPr>
      <dsp:spPr>
        <a:xfrm>
          <a:off x="0" y="1818861"/>
          <a:ext cx="5000124" cy="1816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NIH_Normal AE: abnormals show ~+6.6% higher error than normals</a:t>
          </a:r>
        </a:p>
      </dsp:txBody>
      <dsp:txXfrm>
        <a:off x="0" y="1818861"/>
        <a:ext cx="5000124" cy="1816197"/>
      </dsp:txXfrm>
    </dsp:sp>
    <dsp:sp modelId="{A5E1685C-ABAC-4B8B-A501-D47CD5DA1170}">
      <dsp:nvSpPr>
        <dsp:cNvPr id="0" name=""/>
        <dsp:cNvSpPr/>
      </dsp:nvSpPr>
      <dsp:spPr>
        <a:xfrm>
          <a:off x="0" y="3635058"/>
          <a:ext cx="5000124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112EE70-35B0-4320-8374-F0E6A7AE4AB9}">
      <dsp:nvSpPr>
        <dsp:cNvPr id="0" name=""/>
        <dsp:cNvSpPr/>
      </dsp:nvSpPr>
      <dsp:spPr>
        <a:xfrm>
          <a:off x="0" y="3635058"/>
          <a:ext cx="5000124" cy="1816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This +6.6% is our baseline ‘pathology effect’ within NIH</a:t>
          </a:r>
        </a:p>
      </dsp:txBody>
      <dsp:txXfrm>
        <a:off x="0" y="3635058"/>
        <a:ext cx="5000124" cy="18161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7369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dirty="0"/>
              <a:t>Good morning everyone. Today I’ll present our CAS AML project on distribution shift in medical imaging.</a:t>
            </a:r>
          </a:p>
          <a:p>
            <a:r>
              <a:rPr dirty="0"/>
              <a:t>The key idea: we train models on one big chest X‑ray dataset (NIH) and ask how well they generalize to</a:t>
            </a:r>
          </a:p>
          <a:p>
            <a:r>
              <a:rPr dirty="0"/>
              <a:t>other datasets, and whether we can predict performance drop using an unsupervised signal from an autoencoder.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Emphasize that the AE learns the NIH distribution well: reconstruction error is low and stable.</a:t>
            </a:r>
          </a:p>
          <a:p>
            <a:r>
              <a:t>When NIH_Normal AE sees abnormal NIH images, the error increases moderately (~6.6%).</a:t>
            </a:r>
          </a:p>
          <a:p>
            <a:r>
              <a:t>This number is important later when we compare it with cross‑dataset shifts.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EE27D-C2EE-C49D-BE43-B43454125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36C8F3-C2CF-65A7-B1BA-C43E275E82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1FF800-259D-6056-3E2B-05CEF2E737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Emphasize that the AE learns the NIH distribution well: reconstruction error is low and stable.</a:t>
            </a:r>
          </a:p>
          <a:p>
            <a:r>
              <a:t>When NIH_Normal AE sees abnormal NIH images, the error increases moderately (~6.6%).</a:t>
            </a:r>
          </a:p>
          <a:p>
            <a:r>
              <a:t>This number is important later when we compare it with cross‑dataset shifts.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7A3EBB-85FC-0A5C-AD1A-3C63782125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7335094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5631F-3E3D-B722-BDD7-7E4902A54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3F3FA4-5715-93F9-5979-5F904AAD6A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194B3B-2DB4-5447-E1E7-13FB8CADC0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Emphasize that the AE learns the NIH distribution well: reconstruction error is low and stable.</a:t>
            </a:r>
          </a:p>
          <a:p>
            <a:r>
              <a:t>When NIH_Normal AE sees abnormal NIH images, the error increases moderately (~6.6%).</a:t>
            </a:r>
          </a:p>
          <a:p>
            <a:r>
              <a:t>This number is important later when we compare it with cross‑dataset shifts.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EC6C37-F9C6-2929-55EB-B72D5885E6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35166403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AA2AB-ADBB-7C70-E9C8-66D785C8B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A9A71C-CB75-8357-63B1-693E85699E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945898-7B38-DB9A-4F32-2409467C18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Emphasize that the AE learns the NIH distribution well: reconstruction error is low and stable.</a:t>
            </a:r>
          </a:p>
          <a:p>
            <a:r>
              <a:t>When NIH_Normal AE sees abnormal NIH images, the error increases moderately (~6.6%).</a:t>
            </a:r>
          </a:p>
          <a:p>
            <a:r>
              <a:t>This number is important later when we compare it with cross‑dataset shifts.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B97DF-3F04-7CF9-71B8-F950E45DAA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21864282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9AC5A-B926-0AA6-CE6F-FA5B37C33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3AA70D-4A08-8FD9-9782-AE64F618F0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645F2-8BB9-26DB-92DA-40D6D54690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Emphasize that the AE learns the NIH distribution well: reconstruction error is low and stable.</a:t>
            </a:r>
          </a:p>
          <a:p>
            <a:r>
              <a:t>When NIH_Normal AE sees abnormal NIH images, the error increases moderately (~6.6%).</a:t>
            </a:r>
          </a:p>
          <a:p>
            <a:r>
              <a:t>This number is important later when we compare it with cross‑dataset shifts.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321FFC-5028-DF78-1F6F-E915693E8D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10442804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Explain the protocol: the AE is trained only on NIH. Then we feed in Pediatric and CheXpert images</a:t>
            </a:r>
          </a:p>
          <a:p>
            <a:r>
              <a:t>and measure how much the reconstruction error increases compared to NIH baseline.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Walk the audience through the relative error increases. Contrast them with the modest +6.6% pathology</a:t>
            </a:r>
          </a:p>
          <a:p>
            <a:r>
              <a:t>effect within NIH. This shows that cross‑institution + demographic shift is much larger than pathology alone.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D76CB-15CD-F479-560B-3DBF2144D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E24E4A-8150-B7F1-CEA0-14B3239740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AF5DEF-D042-457E-0999-126DC3578D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Walk the audience through the relative error increases. Contrast them with the modest +6.6% pathology</a:t>
            </a:r>
          </a:p>
          <a:p>
            <a:r>
              <a:t>effect within NIH. This shows that cross‑institution + demographic shift is much larger than pathology alone.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F73CB-5E57-7347-565E-A7E4AB1BFA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12590588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F840C-0529-BE84-6A56-DEEB7864D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45F211-F5AD-5374-44B2-111C83AB1A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36FB35-B70A-C4C1-60C8-F4E7032C92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Walk the audience through the relative error increases. Contrast them with the modest +6.6% pathology</a:t>
            </a:r>
          </a:p>
          <a:p>
            <a:r>
              <a:t>effect within NIH. This shows that cross‑institution + demographic shift is much larger than pathology alone.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DEFD6A-85B7-4B03-C807-8F759E297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34726666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07A7D-7C4A-B182-229C-FB96F234E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FD5166-457C-9B82-8833-629709C75B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BC5708-6C73-9C2C-C0C8-B6A5C68426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Walk the audience through the relative error increases. Contrast them with the modest +6.6% pathology</a:t>
            </a:r>
          </a:p>
          <a:p>
            <a:r>
              <a:t>effect within NIH. This shows that cross‑institution + demographic shift is much larger than pathology alone.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BC1535-932C-E409-A740-A72367589F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2895596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Explain the general problem: a model trained on one dataset may see very different data in deployment.</a:t>
            </a:r>
          </a:p>
          <a:p>
            <a:r>
              <a:t>In radiology this can mean different scanners, protocols, demographics. If we don’t monitor this shift,</a:t>
            </a:r>
          </a:p>
          <a:p>
            <a:r>
              <a:t>the model may look fine in offline tests but fail in production.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Summarize the story: the AE sees Pediatric and especially CheXpert as very different from NIH.</a:t>
            </a:r>
          </a:p>
          <a:p>
            <a:r>
              <a:t>This supports the idea that reconstruction error can act as an unsupervised domain‑shift indicator.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Explain t‑SNE briefly: a technique to embed high‑dimensional data into 2‑D while preserving local structure.</a:t>
            </a:r>
          </a:p>
          <a:p>
            <a:r>
              <a:t>The clear separation of colors shows that the AE’s latent space distinguishes between datasets.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Connect the visualization to intuition: distance in latent space corresponds to how unusual images are.</a:t>
            </a:r>
          </a:p>
          <a:p>
            <a:r>
              <a:t>When DenseNet sees data from clusters far from NIH, it is effectively extrapolating, which hurts accuracy.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3F8D8-1C29-675B-4010-A329F3313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733697-798A-9081-8CD8-94C6D4EFAE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02ACEE-6F1A-CCA3-3527-74271A9B85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 Findings: • Total samples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analyzed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9,856 • Sample sizes: - NIH: 2,000 -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Pediatric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5,856 (FULL dataset - improved!) -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CheXpert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2,000 • Centroid distances: - NIH-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Pediatric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68.59 - NIH-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CheXpert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56.71 -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Pediatric-CheXpert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70.97 • Consistency with reconstruction errors: ⚠️ STILL INCONSISTENT: Need to investigate further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PHASE 3c: t-SNE LATENT SPACE VISUALIZATION ⚠️ Using FULL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Pediatric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dataset (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train+val+test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to address sample size imbalance and improve centroid stability </a:t>
            </a:r>
            <a:r>
              <a:rPr lang="en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📁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Directories: Models: /content/drive/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MyDrive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Univ_Bern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/CAS_AML/Module_3/Project/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chest_xray_distribution_shift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/models Results: /content/drive/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MyDrive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Univ_Bern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/CAS_AML/Module_3/Project/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chest_xray_distribution_shift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/results/phase3c_all ⚙️ Configuration: NIH samples: 2,000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Pediatric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ALL available (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train+val+test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CheXpert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samples: 2,000 STEP 1: LOADING ENCODER MODEL </a:t>
            </a:r>
            <a:r>
              <a:rPr lang="en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✅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 loaded: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nih_full_encoder_final.keras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Latent dimension: 256 STEP 2: LOADING SAMPLE IMAGES </a:t>
            </a:r>
            <a:r>
              <a:rPr lang="en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📥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Loading samples from each dataset... NIH (test set, sampled): </a:t>
            </a:r>
            <a:r>
              <a:rPr lang="en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✅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Total: 2,000 samples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Pediatric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(ALL splits -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train+val+test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 train: 4,099 images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878 images test: 879 images</a:t>
            </a:r>
            <a:endParaRPr lang="en-GB" dirty="0"/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Reducing from 256D → 2D ⏱️ Expected time: 5-15 minutes (depends on sample size) [t-SNE] Computing 91 nearest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neighbors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 [t-SNE] Indexed 9856 samples in 0.002s...</a:t>
            </a: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D9BBD-6937-4464-E4CC-21966F54CF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33758569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ECB94-38E3-6446-FC26-1F912782F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E05D7E-1D6C-912A-CE1A-8C127FD9B7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3452FF-8E5B-37BC-133F-B62C04A37F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 SUMMARY: Analysis type: NORMALS ONLY (pathology controlled) Total samples: 37,114 • NIH: 18,557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•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Pediatric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1,583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•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CheXpert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16,974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Centroid distances (t-SNE): • NIH-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Pediatric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55.19 • NIH-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CheXpert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47.52 • Ped-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CheXpert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58.30 Phase 3b Recon Errors (for comparison): •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Pediatric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+168% vs NIH •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CheXpert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+213% vs NIH </a:t>
            </a:r>
            <a:r>
              <a:rPr lang="en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🎯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CONSISTENCY CHECK: ⚠️ DISCREPANCY DETECTED • t-SNE ranking: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Pediatric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&gt;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CheXpert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• Recon error ranking: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CheXpert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&gt;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Pediatric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br>
              <a:rPr lang="en-GB" dirty="0"/>
            </a:b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75B17A-43AC-5544-B4DE-519731EF22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16231639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0778F-8BED-FCB8-802D-16D385F93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7232A5-BF5E-3523-20D0-EFD02F551B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6AF8E6-68C7-952E-F62F-1637DBFC94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Connect the visualization to intuition: distance in latent space corresponds to how unusual images are.</a:t>
            </a:r>
          </a:p>
          <a:p>
            <a:r>
              <a:t>When DenseNet sees data from clusters far from NIH, it is effectively extrapolating, which hurts accuracy.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4A377-A4C2-4140-BD35-F3D02BEC20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14618306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Clarify architecture and training. Stress that the AE and classifier are separate modules.</a:t>
            </a:r>
          </a:p>
          <a:p>
            <a:r>
              <a:t>DenseNet sees raw chest X‑rays; AE is used only for shift analysis, not for classification input.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Explain the high‑level pattern: best performance on NIH, lower on Pediatric, lowest on CheXpert.</a:t>
            </a:r>
          </a:p>
          <a:p>
            <a:r>
              <a:t>Emphasize the qualitative correlation between reconstruction error magnitude and performance degradation.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Explain that a model predicting ‘always abnormal’ could achieve very high accuracy on CheXpert,</a:t>
            </a:r>
          </a:p>
          <a:p>
            <a:r>
              <a:t>so we need metrics that treat both classes fairly. This motivates balanced accuracy.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Define sensitivity (TPR) and specificity (TNR). Balanced accuracy = (TPR + TNR) / 2.</a:t>
            </a:r>
          </a:p>
          <a:p>
            <a:r>
              <a:t>Use a short example: if a model predicts almost everything as abnormal,</a:t>
            </a:r>
          </a:p>
          <a:p>
            <a:r>
              <a:t>it may have high standard accuracy but low specificity, so balanced accuracy reveals the weakness.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State the core research question. Emphasize ‘without labels’ as the key constraint.</a:t>
            </a:r>
          </a:p>
          <a:p>
            <a:r>
              <a:t>We want a practical tool that works even when a new hospital has not yet annotated many images.</a:t>
            </a:r>
          </a:p>
          <a:p>
            <a:r>
              <a:t>We will compare unsupervised signals from an autoencoder with the performance of a DenseNet classifier.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7AB97-A12D-48A0-A2B2-EBA52FFC8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3731BE-EAC8-54F8-0045-63854EE8EA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96600A-3423-390D-8E50-C023AEE798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Clarify architecture and training. Stress that the AE and classifier are separate modules.</a:t>
            </a:r>
          </a:p>
          <a:p>
            <a:r>
              <a:t>DenseNet sees raw chest X‑rays; AE is used only for shift analysis, not for classification input.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42CE2-37CE-27F1-48DC-186F9B7ACF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6618091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D8D513-0AF8-49D5-30D5-85BDE2A9E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5D0510-5E46-A18A-F490-C29B421D76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B7A2DC-63D8-6944-1ECC-3731892ACE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Clarify architecture and training. Stress that the AE and classifier are separate modules.</a:t>
            </a:r>
          </a:p>
          <a:p>
            <a:r>
              <a:t>DenseNet sees raw chest X‑rays; AE is used only for shift analysis, not for classification input.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7EC44F-54DA-4334-CB37-7FEF684498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30844982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7F90C-0D83-0C24-5B0E-882100E0D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E0682B-998B-57E8-CB61-501E38AEF8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24E23A-3FCC-C968-E2B4-D35C56D5D7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Briefly acknowledge scope limitations. Then end on the core message: combining an AE ‘shift detector’</a:t>
            </a:r>
          </a:p>
          <a:p>
            <a:r>
              <a:t>with a supervised classifier can make deployments safer and more transparent when data distributions change.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275A9-234E-6AB1-0167-4FF1089758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3538652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Briefly acknowledge scope limitations. Then end on the core message: combining an AE ‘shift detector’</a:t>
            </a:r>
          </a:p>
          <a:p>
            <a:r>
              <a:t>with a supervised classifier can make deployments safer and more transparent when data distributions change.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1BC2C-D8A7-08B8-FBF9-E662B2384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7C8D45-BAA6-6334-5EB0-AAD1684EB5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89D909-CB89-F10A-F6CB-B050013736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Briefly acknowledge scope limitations. Then end on the core message: combining an AE ‘shift detector’</a:t>
            </a:r>
          </a:p>
          <a:p>
            <a:r>
              <a:t>with a supervised classifier can make deployments safer and more transparent when data distributions change.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76862-0C99-A857-6FFD-5CA5613273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24819320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Describe how a hospital could monitor domain shift without waiting for labeled data.</a:t>
            </a:r>
          </a:p>
          <a:p>
            <a:r>
              <a:t>Also mention the procurement scenario: compare how candidate models behave on your local data</a:t>
            </a:r>
          </a:p>
          <a:p>
            <a:r>
              <a:t>and use shift‑sensitivity as one criterion for accepting or rejecting a model.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Briefly describe each dataset and why we chose it. NIH is our reference domain.</a:t>
            </a:r>
          </a:p>
          <a:p>
            <a:r>
              <a:t>Pediatric introduces both demographic and institutional shift. CheXpert is another large</a:t>
            </a:r>
          </a:p>
          <a:p>
            <a:r>
              <a:t>US dataset but from a different hospital and with a very different class balance.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Explain that beyond images themselves, the label prevalence is very different.</a:t>
            </a:r>
          </a:p>
          <a:p>
            <a:r>
              <a:t>This will later motivate why plain accuracy can be misleading and why we use balanced accuracy.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Describe that Phase 1 is a very low‑level look: no learning yet.</a:t>
            </a:r>
          </a:p>
          <a:p>
            <a:r>
              <a:t>We compute JS divergence between pixel histograms to quantify difference between datasets.</a:t>
            </a:r>
          </a:p>
          <a:p>
            <a:r>
              <a:t>This establishes that a shift exists before we train any model.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Highlight that even when restricting to normal images, NIH vs Pediatric vs CheXpert still differ.</a:t>
            </a:r>
          </a:p>
          <a:p>
            <a:r>
              <a:t>This suggests that scanners, protocols, and processing pipelines are important components of shift.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A2DA7-444C-4081-56E0-29176069A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50B6D7-DC7F-325B-3465-3781867FD0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05EE5D-83F5-E287-5CD1-0A7DAB5ACC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Explain the CAE architecture only at a high level: conv layers down, conv‑transpose up.</a:t>
            </a:r>
          </a:p>
          <a:p>
            <a:r>
              <a:t>NIH_Full AE is trained on all NIH images; NIH_Normal AE is trained only on NIH normals.</a:t>
            </a:r>
          </a:p>
          <a:p>
            <a:r>
              <a:t>Both aim to reconstruct the input; the loss is reconstruction error (e.g. MSE).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E9898-1B9A-2A6B-1E83-D09992AEE5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9070290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Explain the CAE architecture only at a high level: conv layers down, conv‑transpose up.</a:t>
            </a:r>
          </a:p>
          <a:p>
            <a:r>
              <a:t>NIH_Full AE is trained on all NIH images; NIH_Normal AE is trained only on NIH normals.</a:t>
            </a:r>
          </a:p>
          <a:p>
            <a:r>
              <a:t>Both aim to reconstruct the input; the loss is reconstruction error (e.g. MSE).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Relationship Id="rId9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8.xml"/><Relationship Id="rId3" Type="http://schemas.openxmlformats.org/officeDocument/2006/relationships/image" Target="../media/image25.png"/><Relationship Id="rId7" Type="http://schemas.openxmlformats.org/officeDocument/2006/relationships/diagramColors" Target="../diagrams/colors18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8.xml"/><Relationship Id="rId5" Type="http://schemas.openxmlformats.org/officeDocument/2006/relationships/diagramLayout" Target="../diagrams/layout18.xml"/><Relationship Id="rId4" Type="http://schemas.openxmlformats.org/officeDocument/2006/relationships/diagramData" Target="../diagrams/data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3.xml"/><Relationship Id="rId3" Type="http://schemas.openxmlformats.org/officeDocument/2006/relationships/image" Target="../media/image39.jpeg"/><Relationship Id="rId7" Type="http://schemas.openxmlformats.org/officeDocument/2006/relationships/diagramColors" Target="../diagrams/colors23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3.xml"/><Relationship Id="rId5" Type="http://schemas.openxmlformats.org/officeDocument/2006/relationships/diagramLayout" Target="../diagrams/layout23.xml"/><Relationship Id="rId4" Type="http://schemas.openxmlformats.org/officeDocument/2006/relationships/diagramData" Target="../diagrams/data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11" Type="http://schemas.openxmlformats.org/officeDocument/2006/relationships/image" Target="../media/image5.png"/><Relationship Id="rId5" Type="http://schemas.openxmlformats.org/officeDocument/2006/relationships/diagramQuickStyle" Target="../diagrams/quickStyle7.xml"/><Relationship Id="rId10" Type="http://schemas.openxmlformats.org/officeDocument/2006/relationships/image" Target="../media/image4.png"/><Relationship Id="rId4" Type="http://schemas.openxmlformats.org/officeDocument/2006/relationships/diagramLayout" Target="../diagrams/layout7.xml"/><Relationship Id="rId9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92810" y="640080"/>
            <a:ext cx="3568844" cy="3566160"/>
          </a:xfrm>
        </p:spPr>
        <p:txBody>
          <a:bodyPr anchor="b">
            <a:normAutofit/>
          </a:bodyPr>
          <a:lstStyle/>
          <a:p>
            <a:pPr algn="l"/>
            <a:r>
              <a:rPr lang="en-GB" sz="5300"/>
              <a:t>Distribution Shift in Medical Imaging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92809" y="4636008"/>
            <a:ext cx="3568844" cy="157276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1500" dirty="0"/>
              <a:t>Using Autoencoder Reconstruction Error to Predict Model Performance on New Data</a:t>
            </a:r>
          </a:p>
          <a:p>
            <a:pPr>
              <a:lnSpc>
                <a:spcPct val="90000"/>
              </a:lnSpc>
            </a:pPr>
            <a:endParaRPr lang="en-GB" sz="1500" dirty="0"/>
          </a:p>
          <a:p>
            <a:pPr>
              <a:lnSpc>
                <a:spcPct val="90000"/>
              </a:lnSpc>
            </a:pPr>
            <a:r>
              <a:rPr lang="en-GB" sz="1500" dirty="0"/>
              <a:t>Sharad George &amp; Moataz Mansour </a:t>
            </a:r>
          </a:p>
          <a:p>
            <a:pPr>
              <a:lnSpc>
                <a:spcPct val="90000"/>
              </a:lnSpc>
            </a:pPr>
            <a:r>
              <a:rPr lang="en-GB" sz="1500" dirty="0"/>
              <a:t>CAS AML Project</a:t>
            </a:r>
          </a:p>
        </p:txBody>
      </p:sp>
      <p:pic>
        <p:nvPicPr>
          <p:cNvPr id="5" name="Picture 4" descr="Scan of a human brain in a neurology clinic">
            <a:extLst>
              <a:ext uri="{FF2B5EF4-FFF2-40B4-BE49-F238E27FC236}">
                <a16:creationId xmlns:a16="http://schemas.microsoft.com/office/drawing/2014/main" id="{61E9B1A2-B74E-60A3-B2D4-7ABEA4F999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694" r="207"/>
          <a:stretch>
            <a:fillRect/>
          </a:stretch>
        </p:blipFill>
        <p:spPr>
          <a:xfrm>
            <a:off x="20" y="10"/>
            <a:ext cx="4581100" cy="6857990"/>
          </a:xfrm>
          <a:custGeom>
            <a:avLst/>
            <a:gdLst/>
            <a:ahLst/>
            <a:cxnLst/>
            <a:rect l="l" t="t" r="r" b="b"/>
            <a:pathLst>
              <a:path w="6108161" h="6858000">
                <a:moveTo>
                  <a:pt x="0" y="0"/>
                </a:moveTo>
                <a:lnTo>
                  <a:pt x="2058355" y="0"/>
                </a:lnTo>
                <a:lnTo>
                  <a:pt x="3299791" y="0"/>
                </a:lnTo>
                <a:lnTo>
                  <a:pt x="6076880" y="0"/>
                </a:lnTo>
                <a:lnTo>
                  <a:pt x="6078171" y="10931"/>
                </a:lnTo>
                <a:cubicBezTo>
                  <a:pt x="6093300" y="94836"/>
                  <a:pt x="6090630" y="179884"/>
                  <a:pt x="6094698" y="264297"/>
                </a:cubicBezTo>
                <a:cubicBezTo>
                  <a:pt x="6099656" y="367652"/>
                  <a:pt x="6093427" y="471135"/>
                  <a:pt x="6091266" y="574617"/>
                </a:cubicBezTo>
                <a:cubicBezTo>
                  <a:pt x="6089359" y="662717"/>
                  <a:pt x="6080587" y="750690"/>
                  <a:pt x="6083384" y="838916"/>
                </a:cubicBezTo>
                <a:cubicBezTo>
                  <a:pt x="6083384" y="841968"/>
                  <a:pt x="6083384" y="845019"/>
                  <a:pt x="6083384" y="848070"/>
                </a:cubicBezTo>
                <a:cubicBezTo>
                  <a:pt x="6075375" y="945068"/>
                  <a:pt x="6075375" y="1042576"/>
                  <a:pt x="6083384" y="1139574"/>
                </a:cubicBezTo>
                <a:cubicBezTo>
                  <a:pt x="6085964" y="1179950"/>
                  <a:pt x="6085240" y="1220466"/>
                  <a:pt x="6081223" y="1260728"/>
                </a:cubicBezTo>
                <a:cubicBezTo>
                  <a:pt x="6077409" y="1311960"/>
                  <a:pt x="6065204" y="1364083"/>
                  <a:pt x="6073976" y="1414934"/>
                </a:cubicBezTo>
                <a:cubicBezTo>
                  <a:pt x="6079722" y="1456784"/>
                  <a:pt x="6082913" y="1498940"/>
                  <a:pt x="6083511" y="1541172"/>
                </a:cubicBezTo>
                <a:cubicBezTo>
                  <a:pt x="6087833" y="1635755"/>
                  <a:pt x="6083638" y="1730847"/>
                  <a:pt x="6082112" y="1825685"/>
                </a:cubicBezTo>
                <a:cubicBezTo>
                  <a:pt x="6080205" y="1936286"/>
                  <a:pt x="6083002" y="2046634"/>
                  <a:pt x="6074103" y="2157235"/>
                </a:cubicBezTo>
                <a:cubicBezTo>
                  <a:pt x="6069145" y="2246581"/>
                  <a:pt x="6069145" y="2336130"/>
                  <a:pt x="6074103" y="2425476"/>
                </a:cubicBezTo>
                <a:cubicBezTo>
                  <a:pt x="6076519" y="2507473"/>
                  <a:pt x="6088850" y="2588454"/>
                  <a:pt x="6086816" y="2671214"/>
                </a:cubicBezTo>
                <a:cubicBezTo>
                  <a:pt x="6084401" y="2767832"/>
                  <a:pt x="6072959" y="2863940"/>
                  <a:pt x="6076519" y="2960685"/>
                </a:cubicBezTo>
                <a:cubicBezTo>
                  <a:pt x="6078171" y="3006832"/>
                  <a:pt x="6078299" y="3052980"/>
                  <a:pt x="6079316" y="3099127"/>
                </a:cubicBezTo>
                <a:cubicBezTo>
                  <a:pt x="6080333" y="3154682"/>
                  <a:pt x="6090376" y="3210110"/>
                  <a:pt x="6084782" y="3265665"/>
                </a:cubicBezTo>
                <a:cubicBezTo>
                  <a:pt x="6075502" y="3358087"/>
                  <a:pt x="6051475" y="3448857"/>
                  <a:pt x="6066476" y="3543567"/>
                </a:cubicBezTo>
                <a:cubicBezTo>
                  <a:pt x="6074739" y="3595690"/>
                  <a:pt x="6084146" y="3647940"/>
                  <a:pt x="6088850" y="3700571"/>
                </a:cubicBezTo>
                <a:cubicBezTo>
                  <a:pt x="6093045" y="3747608"/>
                  <a:pt x="6103724" y="3795408"/>
                  <a:pt x="6095588" y="3842191"/>
                </a:cubicBezTo>
                <a:cubicBezTo>
                  <a:pt x="6088723" y="3882237"/>
                  <a:pt x="6092410" y="3922282"/>
                  <a:pt x="6087070" y="3962327"/>
                </a:cubicBezTo>
                <a:cubicBezTo>
                  <a:pt x="6080078" y="4014831"/>
                  <a:pt x="6076265" y="4068352"/>
                  <a:pt x="6071052" y="4121111"/>
                </a:cubicBezTo>
                <a:cubicBezTo>
                  <a:pt x="6066221" y="4169038"/>
                  <a:pt x="6062662" y="4216838"/>
                  <a:pt x="6075375" y="4261841"/>
                </a:cubicBezTo>
                <a:cubicBezTo>
                  <a:pt x="6106394" y="4375112"/>
                  <a:pt x="6089359" y="4487748"/>
                  <a:pt x="6077663" y="4600257"/>
                </a:cubicBezTo>
                <a:cubicBezTo>
                  <a:pt x="6071942" y="4655049"/>
                  <a:pt x="6063552" y="4712765"/>
                  <a:pt x="6076265" y="4762853"/>
                </a:cubicBezTo>
                <a:cubicBezTo>
                  <a:pt x="6099783" y="4851716"/>
                  <a:pt x="6081350" y="4936764"/>
                  <a:pt x="6071179" y="5021432"/>
                </a:cubicBezTo>
                <a:cubicBezTo>
                  <a:pt x="6061009" y="5106099"/>
                  <a:pt x="6058594" y="5189495"/>
                  <a:pt x="6076392" y="5272637"/>
                </a:cubicBezTo>
                <a:cubicBezTo>
                  <a:pt x="6088850" y="5331116"/>
                  <a:pt x="6088850" y="5390612"/>
                  <a:pt x="6090376" y="5449600"/>
                </a:cubicBezTo>
                <a:cubicBezTo>
                  <a:pt x="6091266" y="5486339"/>
                  <a:pt x="6077663" y="5523842"/>
                  <a:pt x="6068637" y="5560582"/>
                </a:cubicBezTo>
                <a:cubicBezTo>
                  <a:pt x="6052364" y="5626943"/>
                  <a:pt x="6046517" y="5694321"/>
                  <a:pt x="6068637" y="5759029"/>
                </a:cubicBezTo>
                <a:cubicBezTo>
                  <a:pt x="6099148" y="5848655"/>
                  <a:pt x="6116691" y="5938407"/>
                  <a:pt x="6103978" y="6033117"/>
                </a:cubicBezTo>
                <a:cubicBezTo>
                  <a:pt x="6096732" y="6091724"/>
                  <a:pt x="6094952" y="6151347"/>
                  <a:pt x="6084019" y="6209190"/>
                </a:cubicBezTo>
                <a:cubicBezTo>
                  <a:pt x="6065713" y="6304790"/>
                  <a:pt x="6072196" y="6399882"/>
                  <a:pt x="6086816" y="6494211"/>
                </a:cubicBezTo>
                <a:cubicBezTo>
                  <a:pt x="6096897" y="6573081"/>
                  <a:pt x="6097965" y="6652829"/>
                  <a:pt x="6089994" y="6731941"/>
                </a:cubicBezTo>
                <a:lnTo>
                  <a:pt x="6081268" y="6858000"/>
                </a:lnTo>
                <a:lnTo>
                  <a:pt x="3299791" y="6858000"/>
                </a:lnTo>
                <a:lnTo>
                  <a:pt x="205835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82580482-BA80-420A-8A05-C58E97F2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00856" y="4409267"/>
            <a:ext cx="3182112" cy="18288"/>
          </a:xfrm>
          <a:custGeom>
            <a:avLst/>
            <a:gdLst>
              <a:gd name="connsiteX0" fmla="*/ 0 w 3182112"/>
              <a:gd name="connsiteY0" fmla="*/ 0 h 18288"/>
              <a:gd name="connsiteX1" fmla="*/ 636422 w 3182112"/>
              <a:gd name="connsiteY1" fmla="*/ 0 h 18288"/>
              <a:gd name="connsiteX2" fmla="*/ 1241024 w 3182112"/>
              <a:gd name="connsiteY2" fmla="*/ 0 h 18288"/>
              <a:gd name="connsiteX3" fmla="*/ 1845625 w 3182112"/>
              <a:gd name="connsiteY3" fmla="*/ 0 h 18288"/>
              <a:gd name="connsiteX4" fmla="*/ 2545690 w 3182112"/>
              <a:gd name="connsiteY4" fmla="*/ 0 h 18288"/>
              <a:gd name="connsiteX5" fmla="*/ 3182112 w 3182112"/>
              <a:gd name="connsiteY5" fmla="*/ 0 h 18288"/>
              <a:gd name="connsiteX6" fmla="*/ 3182112 w 3182112"/>
              <a:gd name="connsiteY6" fmla="*/ 18288 h 18288"/>
              <a:gd name="connsiteX7" fmla="*/ 2545690 w 3182112"/>
              <a:gd name="connsiteY7" fmla="*/ 18288 h 18288"/>
              <a:gd name="connsiteX8" fmla="*/ 2004731 w 3182112"/>
              <a:gd name="connsiteY8" fmla="*/ 18288 h 18288"/>
              <a:gd name="connsiteX9" fmla="*/ 1400129 w 3182112"/>
              <a:gd name="connsiteY9" fmla="*/ 18288 h 18288"/>
              <a:gd name="connsiteX10" fmla="*/ 795528 w 3182112"/>
              <a:gd name="connsiteY10" fmla="*/ 18288 h 18288"/>
              <a:gd name="connsiteX11" fmla="*/ 0 w 3182112"/>
              <a:gd name="connsiteY11" fmla="*/ 18288 h 18288"/>
              <a:gd name="connsiteX12" fmla="*/ 0 w 3182112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82112" h="18288" fill="none" extrusionOk="0">
                <a:moveTo>
                  <a:pt x="0" y="0"/>
                </a:moveTo>
                <a:cubicBezTo>
                  <a:pt x="149227" y="9811"/>
                  <a:pt x="361579" y="-25608"/>
                  <a:pt x="636422" y="0"/>
                </a:cubicBezTo>
                <a:cubicBezTo>
                  <a:pt x="911265" y="25608"/>
                  <a:pt x="969922" y="-15588"/>
                  <a:pt x="1241024" y="0"/>
                </a:cubicBezTo>
                <a:cubicBezTo>
                  <a:pt x="1512126" y="15588"/>
                  <a:pt x="1611937" y="-6343"/>
                  <a:pt x="1845625" y="0"/>
                </a:cubicBezTo>
                <a:cubicBezTo>
                  <a:pt x="2079313" y="6343"/>
                  <a:pt x="2390997" y="18445"/>
                  <a:pt x="2545690" y="0"/>
                </a:cubicBezTo>
                <a:cubicBezTo>
                  <a:pt x="2700383" y="-18445"/>
                  <a:pt x="2898553" y="-25854"/>
                  <a:pt x="3182112" y="0"/>
                </a:cubicBezTo>
                <a:cubicBezTo>
                  <a:pt x="3181678" y="7551"/>
                  <a:pt x="3181645" y="9822"/>
                  <a:pt x="3182112" y="18288"/>
                </a:cubicBezTo>
                <a:cubicBezTo>
                  <a:pt x="2882016" y="32512"/>
                  <a:pt x="2839678" y="15853"/>
                  <a:pt x="2545690" y="18288"/>
                </a:cubicBezTo>
                <a:cubicBezTo>
                  <a:pt x="2251702" y="20723"/>
                  <a:pt x="2152589" y="14997"/>
                  <a:pt x="2004731" y="18288"/>
                </a:cubicBezTo>
                <a:cubicBezTo>
                  <a:pt x="1856873" y="21579"/>
                  <a:pt x="1653555" y="5080"/>
                  <a:pt x="1400129" y="18288"/>
                </a:cubicBezTo>
                <a:cubicBezTo>
                  <a:pt x="1146703" y="31496"/>
                  <a:pt x="1067656" y="18189"/>
                  <a:pt x="795528" y="18288"/>
                </a:cubicBezTo>
                <a:cubicBezTo>
                  <a:pt x="523400" y="18387"/>
                  <a:pt x="318441" y="1018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182112" h="18288" stroke="0" extrusionOk="0">
                <a:moveTo>
                  <a:pt x="0" y="0"/>
                </a:moveTo>
                <a:cubicBezTo>
                  <a:pt x="215562" y="1260"/>
                  <a:pt x="336090" y="6473"/>
                  <a:pt x="572780" y="0"/>
                </a:cubicBezTo>
                <a:cubicBezTo>
                  <a:pt x="809470" y="-6473"/>
                  <a:pt x="1080729" y="-23038"/>
                  <a:pt x="1272845" y="0"/>
                </a:cubicBezTo>
                <a:cubicBezTo>
                  <a:pt x="1464961" y="23038"/>
                  <a:pt x="1699922" y="1589"/>
                  <a:pt x="1813804" y="0"/>
                </a:cubicBezTo>
                <a:cubicBezTo>
                  <a:pt x="1927686" y="-1589"/>
                  <a:pt x="2116547" y="7184"/>
                  <a:pt x="2354763" y="0"/>
                </a:cubicBezTo>
                <a:cubicBezTo>
                  <a:pt x="2592979" y="-7184"/>
                  <a:pt x="2863919" y="3952"/>
                  <a:pt x="3182112" y="0"/>
                </a:cubicBezTo>
                <a:cubicBezTo>
                  <a:pt x="3182030" y="4406"/>
                  <a:pt x="3182023" y="9982"/>
                  <a:pt x="3182112" y="18288"/>
                </a:cubicBezTo>
                <a:cubicBezTo>
                  <a:pt x="2938288" y="16038"/>
                  <a:pt x="2724925" y="29080"/>
                  <a:pt x="2577511" y="18288"/>
                </a:cubicBezTo>
                <a:cubicBezTo>
                  <a:pt x="2430097" y="7496"/>
                  <a:pt x="2119926" y="47706"/>
                  <a:pt x="1972909" y="18288"/>
                </a:cubicBezTo>
                <a:cubicBezTo>
                  <a:pt x="1825892" y="-11130"/>
                  <a:pt x="1597470" y="43818"/>
                  <a:pt x="1368308" y="18288"/>
                </a:cubicBezTo>
                <a:cubicBezTo>
                  <a:pt x="1139146" y="-7242"/>
                  <a:pt x="981628" y="18679"/>
                  <a:pt x="668244" y="18288"/>
                </a:cubicBezTo>
                <a:cubicBezTo>
                  <a:pt x="354860" y="17897"/>
                  <a:pt x="259749" y="211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2" y="1914808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858" y="1683756"/>
            <a:ext cx="2336449" cy="2396359"/>
          </a:xfrm>
        </p:spPr>
        <p:txBody>
          <a:bodyPr anchor="b">
            <a:normAutofit/>
          </a:bodyPr>
          <a:lstStyle/>
          <a:p>
            <a:pPr algn="r"/>
            <a:r>
              <a:rPr lang="en-GB" sz="3500">
                <a:solidFill>
                  <a:srgbClr val="FFFFFF"/>
                </a:solidFill>
              </a:rPr>
              <a:t>Phase 2 – Training Results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0833718-503F-CAB6-D36D-50AB62E6FA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3171277"/>
              </p:ext>
            </p:extLst>
          </p:nvPr>
        </p:nvGraphicFramePr>
        <p:xfrm>
          <a:off x="3678789" y="750440"/>
          <a:ext cx="5000124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D4A5B-FD7F-5E59-15BE-C9B68DE83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A81B2-1C0E-FE4B-7F9E-F41171B1B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858" y="1683756"/>
            <a:ext cx="2336449" cy="2396359"/>
          </a:xfrm>
        </p:spPr>
        <p:txBody>
          <a:bodyPr anchor="b">
            <a:normAutofit/>
          </a:bodyPr>
          <a:lstStyle/>
          <a:p>
            <a:pPr algn="r"/>
            <a:r>
              <a:rPr lang="en-GB" sz="3500">
                <a:solidFill>
                  <a:srgbClr val="FFFFFF"/>
                </a:solidFill>
              </a:rPr>
              <a:t>Phase 2 – Training Results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503D79-880F-A007-3222-ADC62882B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68" y="12039"/>
            <a:ext cx="6574536" cy="33434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B3B479-7D54-2A1D-34D9-EE8E7A441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" y="3515985"/>
            <a:ext cx="8099718" cy="285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875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E34F2-12A3-8E1F-9DC6-9A1A83D10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C51D3-CF60-6877-0DA7-3C6CF8DFD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858" y="1683756"/>
            <a:ext cx="2336449" cy="2396359"/>
          </a:xfrm>
        </p:spPr>
        <p:txBody>
          <a:bodyPr anchor="b">
            <a:normAutofit/>
          </a:bodyPr>
          <a:lstStyle/>
          <a:p>
            <a:pPr algn="r"/>
            <a:r>
              <a:rPr lang="en-GB" sz="3500">
                <a:solidFill>
                  <a:srgbClr val="FFFFFF"/>
                </a:solidFill>
              </a:rPr>
              <a:t>Phase 2 – Training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E6336C-0757-B676-E7D3-23E3173B3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" y="457345"/>
            <a:ext cx="7744968" cy="24528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53F7EB-0178-5C96-A930-464D7FF1D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16" y="3264074"/>
            <a:ext cx="8891250" cy="313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965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128F06-142F-FE61-E88F-C9EC7E619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68E39-4AB1-E875-9B49-D66A66479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858" y="1683756"/>
            <a:ext cx="2336449" cy="2396359"/>
          </a:xfrm>
        </p:spPr>
        <p:txBody>
          <a:bodyPr anchor="b">
            <a:normAutofit/>
          </a:bodyPr>
          <a:lstStyle/>
          <a:p>
            <a:pPr algn="r"/>
            <a:r>
              <a:rPr lang="en-GB" sz="3500">
                <a:solidFill>
                  <a:srgbClr val="FFFFFF"/>
                </a:solidFill>
              </a:rPr>
              <a:t>Phase 2 – Training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C9F378-037E-1C9E-4CA5-EB3081706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858" y="3887089"/>
            <a:ext cx="8421624" cy="29709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129612-3C21-4C29-D643-3C9E63F1D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832" y="157223"/>
            <a:ext cx="5484386" cy="327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441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DC5E68-DECA-BC6F-5560-812669B40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22632" y="1922631"/>
            <a:ext cx="6875818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663321" y="3165298"/>
            <a:ext cx="4355594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742858" y="2085760"/>
            <a:ext cx="6857572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1161554" y="1712395"/>
            <a:ext cx="4808302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C21D51-4F72-4E87-577A-CAD8A9144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30" y="2767106"/>
            <a:ext cx="2160621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Phase 2 –Key Findings</a:t>
            </a:r>
            <a:endParaRPr lang="en-US" sz="35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131341-2587-42BA-D76B-B8DE94CAF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296" y="17060"/>
            <a:ext cx="5419311" cy="38477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8CB447-5807-7AD9-2D95-8AEDF3D7A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5128" y="4014217"/>
            <a:ext cx="6148872" cy="282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039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62114" y="0"/>
            <a:ext cx="3072908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486646" y="-3486043"/>
            <a:ext cx="2170709" cy="9144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7673" y="348865"/>
            <a:ext cx="7288583" cy="1576446"/>
          </a:xfrm>
        </p:spPr>
        <p:txBody>
          <a:bodyPr anchor="ctr">
            <a:normAutofit/>
          </a:bodyPr>
          <a:lstStyle/>
          <a:p>
            <a:r>
              <a:rPr lang="en-GB" sz="3500">
                <a:solidFill>
                  <a:srgbClr val="FFFFFF"/>
                </a:solidFill>
              </a:rPr>
              <a:t>Phase 3 – Reconstruction Error Across Datasets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C5D30AA-919F-CD92-A194-84A6C8CA13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6684984"/>
              </p:ext>
            </p:extLst>
          </p:nvPr>
        </p:nvGraphicFramePr>
        <p:xfrm>
          <a:off x="483042" y="2615979"/>
          <a:ext cx="8195871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640823"/>
            <a:ext cx="2563994" cy="5583148"/>
          </a:xfrm>
        </p:spPr>
        <p:txBody>
          <a:bodyPr anchor="ctr">
            <a:normAutofit/>
          </a:bodyPr>
          <a:lstStyle/>
          <a:p>
            <a:r>
              <a:rPr lang="en-GB" sz="3600"/>
              <a:t>Phase 3 – Quantitative Results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44313" y="3465005"/>
            <a:ext cx="5410200" cy="13716"/>
          </a:xfrm>
          <a:custGeom>
            <a:avLst/>
            <a:gdLst>
              <a:gd name="connsiteX0" fmla="*/ 0 w 5410200"/>
              <a:gd name="connsiteY0" fmla="*/ 0 h 13716"/>
              <a:gd name="connsiteX1" fmla="*/ 568071 w 5410200"/>
              <a:gd name="connsiteY1" fmla="*/ 0 h 13716"/>
              <a:gd name="connsiteX2" fmla="*/ 1298448 w 5410200"/>
              <a:gd name="connsiteY2" fmla="*/ 0 h 13716"/>
              <a:gd name="connsiteX3" fmla="*/ 1920621 w 5410200"/>
              <a:gd name="connsiteY3" fmla="*/ 0 h 13716"/>
              <a:gd name="connsiteX4" fmla="*/ 2488692 w 5410200"/>
              <a:gd name="connsiteY4" fmla="*/ 0 h 13716"/>
              <a:gd name="connsiteX5" fmla="*/ 3219069 w 5410200"/>
              <a:gd name="connsiteY5" fmla="*/ 0 h 13716"/>
              <a:gd name="connsiteX6" fmla="*/ 3895344 w 5410200"/>
              <a:gd name="connsiteY6" fmla="*/ 0 h 13716"/>
              <a:gd name="connsiteX7" fmla="*/ 4571619 w 5410200"/>
              <a:gd name="connsiteY7" fmla="*/ 0 h 13716"/>
              <a:gd name="connsiteX8" fmla="*/ 5410200 w 5410200"/>
              <a:gd name="connsiteY8" fmla="*/ 0 h 13716"/>
              <a:gd name="connsiteX9" fmla="*/ 5410200 w 5410200"/>
              <a:gd name="connsiteY9" fmla="*/ 13716 h 13716"/>
              <a:gd name="connsiteX10" fmla="*/ 4842129 w 5410200"/>
              <a:gd name="connsiteY10" fmla="*/ 13716 h 13716"/>
              <a:gd name="connsiteX11" fmla="*/ 4328160 w 5410200"/>
              <a:gd name="connsiteY11" fmla="*/ 13716 h 13716"/>
              <a:gd name="connsiteX12" fmla="*/ 3597783 w 5410200"/>
              <a:gd name="connsiteY12" fmla="*/ 13716 h 13716"/>
              <a:gd name="connsiteX13" fmla="*/ 3029712 w 5410200"/>
              <a:gd name="connsiteY13" fmla="*/ 13716 h 13716"/>
              <a:gd name="connsiteX14" fmla="*/ 2299335 w 5410200"/>
              <a:gd name="connsiteY14" fmla="*/ 13716 h 13716"/>
              <a:gd name="connsiteX15" fmla="*/ 1514856 w 5410200"/>
              <a:gd name="connsiteY15" fmla="*/ 13716 h 13716"/>
              <a:gd name="connsiteX16" fmla="*/ 892683 w 5410200"/>
              <a:gd name="connsiteY16" fmla="*/ 13716 h 13716"/>
              <a:gd name="connsiteX17" fmla="*/ 0 w 5410200"/>
              <a:gd name="connsiteY17" fmla="*/ 13716 h 13716"/>
              <a:gd name="connsiteX18" fmla="*/ 0 w 5410200"/>
              <a:gd name="connsiteY18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3716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09587" y="2854"/>
                  <a:pt x="5409791" y="9451"/>
                  <a:pt x="5410200" y="13716"/>
                </a:cubicBezTo>
                <a:cubicBezTo>
                  <a:pt x="5139060" y="2179"/>
                  <a:pt x="5121593" y="26463"/>
                  <a:pt x="4842129" y="13716"/>
                </a:cubicBezTo>
                <a:cubicBezTo>
                  <a:pt x="4562665" y="969"/>
                  <a:pt x="4448273" y="4915"/>
                  <a:pt x="4328160" y="13716"/>
                </a:cubicBezTo>
                <a:cubicBezTo>
                  <a:pt x="4208047" y="22517"/>
                  <a:pt x="3760936" y="17995"/>
                  <a:pt x="3597783" y="13716"/>
                </a:cubicBezTo>
                <a:cubicBezTo>
                  <a:pt x="3434630" y="9437"/>
                  <a:pt x="3299718" y="28641"/>
                  <a:pt x="3029712" y="13716"/>
                </a:cubicBezTo>
                <a:cubicBezTo>
                  <a:pt x="2759706" y="-1209"/>
                  <a:pt x="2640159" y="22822"/>
                  <a:pt x="2299335" y="13716"/>
                </a:cubicBezTo>
                <a:cubicBezTo>
                  <a:pt x="1958511" y="4610"/>
                  <a:pt x="1801186" y="24413"/>
                  <a:pt x="1514856" y="13716"/>
                </a:cubicBezTo>
                <a:cubicBezTo>
                  <a:pt x="1228526" y="3019"/>
                  <a:pt x="1063509" y="-9877"/>
                  <a:pt x="892683" y="13716"/>
                </a:cubicBezTo>
                <a:cubicBezTo>
                  <a:pt x="721857" y="37309"/>
                  <a:pt x="186945" y="-25469"/>
                  <a:pt x="0" y="13716"/>
                </a:cubicBezTo>
                <a:cubicBezTo>
                  <a:pt x="-342" y="9537"/>
                  <a:pt x="-97" y="6817"/>
                  <a:pt x="0" y="0"/>
                </a:cubicBezTo>
                <a:close/>
              </a:path>
              <a:path w="5410200" h="13716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10660" y="2787"/>
                  <a:pt x="5410166" y="9748"/>
                  <a:pt x="5410200" y="13716"/>
                </a:cubicBezTo>
                <a:cubicBezTo>
                  <a:pt x="5163327" y="36922"/>
                  <a:pt x="5008749" y="6121"/>
                  <a:pt x="4842129" y="13716"/>
                </a:cubicBezTo>
                <a:cubicBezTo>
                  <a:pt x="4675509" y="21311"/>
                  <a:pt x="4433401" y="-5187"/>
                  <a:pt x="4165854" y="13716"/>
                </a:cubicBezTo>
                <a:cubicBezTo>
                  <a:pt x="3898308" y="32619"/>
                  <a:pt x="3809032" y="-13282"/>
                  <a:pt x="3543681" y="13716"/>
                </a:cubicBezTo>
                <a:cubicBezTo>
                  <a:pt x="3278330" y="40714"/>
                  <a:pt x="3073876" y="-20489"/>
                  <a:pt x="2759202" y="13716"/>
                </a:cubicBezTo>
                <a:cubicBezTo>
                  <a:pt x="2444528" y="47921"/>
                  <a:pt x="2204144" y="-1200"/>
                  <a:pt x="1974723" y="13716"/>
                </a:cubicBezTo>
                <a:cubicBezTo>
                  <a:pt x="1745302" y="28632"/>
                  <a:pt x="1602335" y="26918"/>
                  <a:pt x="1406652" y="13716"/>
                </a:cubicBezTo>
                <a:cubicBezTo>
                  <a:pt x="1210969" y="514"/>
                  <a:pt x="923948" y="-1411"/>
                  <a:pt x="730377" y="13716"/>
                </a:cubicBezTo>
                <a:cubicBezTo>
                  <a:pt x="536806" y="28843"/>
                  <a:pt x="336496" y="-4713"/>
                  <a:pt x="0" y="13716"/>
                </a:cubicBezTo>
                <a:cubicBezTo>
                  <a:pt x="-535" y="9547"/>
                  <a:pt x="488" y="451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B972139-B67D-E313-F307-9D516D4799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7265448"/>
              </p:ext>
            </p:extLst>
          </p:nvPr>
        </p:nvGraphicFramePr>
        <p:xfrm>
          <a:off x="3486013" y="640822"/>
          <a:ext cx="5175384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4FA0D-398B-8D71-0617-7C4454335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C400E-2083-BF83-BC7D-5F9FD4731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0" y="640823"/>
            <a:ext cx="2563994" cy="5583148"/>
          </a:xfrm>
        </p:spPr>
        <p:txBody>
          <a:bodyPr anchor="ctr">
            <a:normAutofit/>
          </a:bodyPr>
          <a:lstStyle/>
          <a:p>
            <a:r>
              <a:rPr lang="en-GB" sz="3600"/>
              <a:t>Phase 3 – Quantitative Results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F451680-5A92-CB31-8788-9F26F96348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8719007"/>
              </p:ext>
            </p:extLst>
          </p:nvPr>
        </p:nvGraphicFramePr>
        <p:xfrm>
          <a:off x="3486013" y="640822"/>
          <a:ext cx="5175384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FD4BAF0B-7401-7836-2D4C-1689965291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81634"/>
            <a:ext cx="9144000" cy="629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73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DA09D-9B3F-DDBD-2DAD-76B3CEB3F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8D023-BAF2-B2F6-8002-C248042EB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0" y="640823"/>
            <a:ext cx="2563994" cy="5583148"/>
          </a:xfrm>
        </p:spPr>
        <p:txBody>
          <a:bodyPr anchor="ctr">
            <a:normAutofit/>
          </a:bodyPr>
          <a:lstStyle/>
          <a:p>
            <a:r>
              <a:rPr lang="en-GB" sz="3600"/>
              <a:t>Phase 3 – Quantitative Results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F08633D-DC63-34FB-2BE9-9552CB51624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486013" y="640822"/>
          <a:ext cx="5175384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849BBB9-B947-CF37-8A46-12F2F264CE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81634"/>
            <a:ext cx="9144000" cy="629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157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E3C432-B614-2773-628A-63A15EA40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D2318C9-F88E-26CD-9305-4580822EE7B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486013" y="640822"/>
          <a:ext cx="5175384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0ECB8580-08FB-4458-577A-7F3B46B5B4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229" y="0"/>
            <a:ext cx="4280255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19B3BF-79CA-6CF7-CD2E-BFF1D5B124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7153" y="0"/>
            <a:ext cx="39901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18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GB" sz="4700"/>
              <a:t>Why Distribution Shift Matters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650" y="1865313"/>
            <a:ext cx="7818120" cy="18288"/>
          </a:xfrm>
          <a:custGeom>
            <a:avLst/>
            <a:gdLst>
              <a:gd name="connsiteX0" fmla="*/ 0 w 7818120"/>
              <a:gd name="connsiteY0" fmla="*/ 0 h 18288"/>
              <a:gd name="connsiteX1" fmla="*/ 416966 w 7818120"/>
              <a:gd name="connsiteY1" fmla="*/ 0 h 18288"/>
              <a:gd name="connsiteX2" fmla="*/ 1146658 w 7818120"/>
              <a:gd name="connsiteY2" fmla="*/ 0 h 18288"/>
              <a:gd name="connsiteX3" fmla="*/ 1563624 w 7818120"/>
              <a:gd name="connsiteY3" fmla="*/ 0 h 18288"/>
              <a:gd name="connsiteX4" fmla="*/ 2136953 w 7818120"/>
              <a:gd name="connsiteY4" fmla="*/ 0 h 18288"/>
              <a:gd name="connsiteX5" fmla="*/ 2944825 w 7818120"/>
              <a:gd name="connsiteY5" fmla="*/ 0 h 18288"/>
              <a:gd name="connsiteX6" fmla="*/ 3596335 w 7818120"/>
              <a:gd name="connsiteY6" fmla="*/ 0 h 18288"/>
              <a:gd name="connsiteX7" fmla="*/ 4326026 w 7818120"/>
              <a:gd name="connsiteY7" fmla="*/ 0 h 18288"/>
              <a:gd name="connsiteX8" fmla="*/ 4899355 w 7818120"/>
              <a:gd name="connsiteY8" fmla="*/ 0 h 18288"/>
              <a:gd name="connsiteX9" fmla="*/ 5550865 w 7818120"/>
              <a:gd name="connsiteY9" fmla="*/ 0 h 18288"/>
              <a:gd name="connsiteX10" fmla="*/ 6358738 w 7818120"/>
              <a:gd name="connsiteY10" fmla="*/ 0 h 18288"/>
              <a:gd name="connsiteX11" fmla="*/ 6853885 w 7818120"/>
              <a:gd name="connsiteY11" fmla="*/ 0 h 18288"/>
              <a:gd name="connsiteX12" fmla="*/ 7818120 w 7818120"/>
              <a:gd name="connsiteY12" fmla="*/ 0 h 18288"/>
              <a:gd name="connsiteX13" fmla="*/ 7818120 w 7818120"/>
              <a:gd name="connsiteY13" fmla="*/ 18288 h 18288"/>
              <a:gd name="connsiteX14" fmla="*/ 7244791 w 7818120"/>
              <a:gd name="connsiteY14" fmla="*/ 18288 h 18288"/>
              <a:gd name="connsiteX15" fmla="*/ 6827825 w 7818120"/>
              <a:gd name="connsiteY15" fmla="*/ 18288 h 18288"/>
              <a:gd name="connsiteX16" fmla="*/ 6176315 w 7818120"/>
              <a:gd name="connsiteY16" fmla="*/ 18288 h 18288"/>
              <a:gd name="connsiteX17" fmla="*/ 5681167 w 7818120"/>
              <a:gd name="connsiteY17" fmla="*/ 18288 h 18288"/>
              <a:gd name="connsiteX18" fmla="*/ 5029657 w 7818120"/>
              <a:gd name="connsiteY18" fmla="*/ 18288 h 18288"/>
              <a:gd name="connsiteX19" fmla="*/ 4378147 w 7818120"/>
              <a:gd name="connsiteY19" fmla="*/ 18288 h 18288"/>
              <a:gd name="connsiteX20" fmla="*/ 3726637 w 7818120"/>
              <a:gd name="connsiteY20" fmla="*/ 18288 h 18288"/>
              <a:gd name="connsiteX21" fmla="*/ 3075127 w 7818120"/>
              <a:gd name="connsiteY21" fmla="*/ 18288 h 18288"/>
              <a:gd name="connsiteX22" fmla="*/ 2501798 w 7818120"/>
              <a:gd name="connsiteY22" fmla="*/ 18288 h 18288"/>
              <a:gd name="connsiteX23" fmla="*/ 1772107 w 7818120"/>
              <a:gd name="connsiteY23" fmla="*/ 18288 h 18288"/>
              <a:gd name="connsiteX24" fmla="*/ 1120597 w 7818120"/>
              <a:gd name="connsiteY24" fmla="*/ 18288 h 18288"/>
              <a:gd name="connsiteX25" fmla="*/ 0 w 7818120"/>
              <a:gd name="connsiteY25" fmla="*/ 18288 h 18288"/>
              <a:gd name="connsiteX26" fmla="*/ 0 w 7818120"/>
              <a:gd name="connsiteY2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818120" h="18288" fill="none" extrusionOk="0">
                <a:moveTo>
                  <a:pt x="0" y="0"/>
                </a:moveTo>
                <a:cubicBezTo>
                  <a:pt x="121520" y="-12182"/>
                  <a:pt x="211324" y="18247"/>
                  <a:pt x="416966" y="0"/>
                </a:cubicBezTo>
                <a:cubicBezTo>
                  <a:pt x="622608" y="-18247"/>
                  <a:pt x="891241" y="-13744"/>
                  <a:pt x="1146658" y="0"/>
                </a:cubicBezTo>
                <a:cubicBezTo>
                  <a:pt x="1402075" y="13744"/>
                  <a:pt x="1378880" y="-8543"/>
                  <a:pt x="1563624" y="0"/>
                </a:cubicBezTo>
                <a:cubicBezTo>
                  <a:pt x="1748368" y="8543"/>
                  <a:pt x="1972300" y="7443"/>
                  <a:pt x="2136953" y="0"/>
                </a:cubicBezTo>
                <a:cubicBezTo>
                  <a:pt x="2301606" y="-7443"/>
                  <a:pt x="2679634" y="12382"/>
                  <a:pt x="2944825" y="0"/>
                </a:cubicBezTo>
                <a:cubicBezTo>
                  <a:pt x="3210016" y="-12382"/>
                  <a:pt x="3409232" y="17967"/>
                  <a:pt x="3596335" y="0"/>
                </a:cubicBezTo>
                <a:cubicBezTo>
                  <a:pt x="3783438" y="-17967"/>
                  <a:pt x="4002523" y="-28578"/>
                  <a:pt x="4326026" y="0"/>
                </a:cubicBezTo>
                <a:cubicBezTo>
                  <a:pt x="4649529" y="28578"/>
                  <a:pt x="4777384" y="-3624"/>
                  <a:pt x="4899355" y="0"/>
                </a:cubicBezTo>
                <a:cubicBezTo>
                  <a:pt x="5021326" y="3624"/>
                  <a:pt x="5317653" y="1281"/>
                  <a:pt x="5550865" y="0"/>
                </a:cubicBezTo>
                <a:cubicBezTo>
                  <a:pt x="5784077" y="-1281"/>
                  <a:pt x="6142956" y="-39637"/>
                  <a:pt x="6358738" y="0"/>
                </a:cubicBezTo>
                <a:cubicBezTo>
                  <a:pt x="6574520" y="39637"/>
                  <a:pt x="6724785" y="-4460"/>
                  <a:pt x="6853885" y="0"/>
                </a:cubicBezTo>
                <a:cubicBezTo>
                  <a:pt x="6982985" y="4460"/>
                  <a:pt x="7403044" y="-1955"/>
                  <a:pt x="7818120" y="0"/>
                </a:cubicBezTo>
                <a:cubicBezTo>
                  <a:pt x="7817988" y="7702"/>
                  <a:pt x="7817908" y="13511"/>
                  <a:pt x="7818120" y="18288"/>
                </a:cubicBezTo>
                <a:cubicBezTo>
                  <a:pt x="7698847" y="-3267"/>
                  <a:pt x="7390924" y="22979"/>
                  <a:pt x="7244791" y="18288"/>
                </a:cubicBezTo>
                <a:cubicBezTo>
                  <a:pt x="7098658" y="13597"/>
                  <a:pt x="6952735" y="29357"/>
                  <a:pt x="6827825" y="18288"/>
                </a:cubicBezTo>
                <a:cubicBezTo>
                  <a:pt x="6702915" y="7219"/>
                  <a:pt x="6338661" y="34530"/>
                  <a:pt x="6176315" y="18288"/>
                </a:cubicBezTo>
                <a:cubicBezTo>
                  <a:pt x="6013969" y="2047"/>
                  <a:pt x="5850602" y="6362"/>
                  <a:pt x="5681167" y="18288"/>
                </a:cubicBezTo>
                <a:cubicBezTo>
                  <a:pt x="5511732" y="30214"/>
                  <a:pt x="5312143" y="419"/>
                  <a:pt x="5029657" y="18288"/>
                </a:cubicBezTo>
                <a:cubicBezTo>
                  <a:pt x="4747171" y="36158"/>
                  <a:pt x="4655062" y="30740"/>
                  <a:pt x="4378147" y="18288"/>
                </a:cubicBezTo>
                <a:cubicBezTo>
                  <a:pt x="4101232" y="5837"/>
                  <a:pt x="4037646" y="44706"/>
                  <a:pt x="3726637" y="18288"/>
                </a:cubicBezTo>
                <a:cubicBezTo>
                  <a:pt x="3415628" y="-8130"/>
                  <a:pt x="3321756" y="45507"/>
                  <a:pt x="3075127" y="18288"/>
                </a:cubicBezTo>
                <a:cubicBezTo>
                  <a:pt x="2828498" y="-8931"/>
                  <a:pt x="2684733" y="14853"/>
                  <a:pt x="2501798" y="18288"/>
                </a:cubicBezTo>
                <a:cubicBezTo>
                  <a:pt x="2318863" y="21723"/>
                  <a:pt x="2121844" y="-13013"/>
                  <a:pt x="1772107" y="18288"/>
                </a:cubicBezTo>
                <a:cubicBezTo>
                  <a:pt x="1422370" y="49589"/>
                  <a:pt x="1431548" y="31666"/>
                  <a:pt x="1120597" y="18288"/>
                </a:cubicBezTo>
                <a:cubicBezTo>
                  <a:pt x="809646" y="4911"/>
                  <a:pt x="246393" y="56240"/>
                  <a:pt x="0" y="18288"/>
                </a:cubicBezTo>
                <a:cubicBezTo>
                  <a:pt x="129" y="13298"/>
                  <a:pt x="-675" y="6857"/>
                  <a:pt x="0" y="0"/>
                </a:cubicBezTo>
                <a:close/>
              </a:path>
              <a:path w="7818120" h="18288" stroke="0" extrusionOk="0">
                <a:moveTo>
                  <a:pt x="0" y="0"/>
                </a:moveTo>
                <a:cubicBezTo>
                  <a:pt x="177487" y="-4302"/>
                  <a:pt x="287499" y="4997"/>
                  <a:pt x="573329" y="0"/>
                </a:cubicBezTo>
                <a:cubicBezTo>
                  <a:pt x="859159" y="-4997"/>
                  <a:pt x="821965" y="-336"/>
                  <a:pt x="990295" y="0"/>
                </a:cubicBezTo>
                <a:cubicBezTo>
                  <a:pt x="1158625" y="336"/>
                  <a:pt x="1587918" y="-4681"/>
                  <a:pt x="1798168" y="0"/>
                </a:cubicBezTo>
                <a:cubicBezTo>
                  <a:pt x="2008418" y="4681"/>
                  <a:pt x="2088841" y="-2754"/>
                  <a:pt x="2371496" y="0"/>
                </a:cubicBezTo>
                <a:cubicBezTo>
                  <a:pt x="2654151" y="2754"/>
                  <a:pt x="2701462" y="-24976"/>
                  <a:pt x="2944825" y="0"/>
                </a:cubicBezTo>
                <a:cubicBezTo>
                  <a:pt x="3188188" y="24976"/>
                  <a:pt x="3511636" y="25407"/>
                  <a:pt x="3752698" y="0"/>
                </a:cubicBezTo>
                <a:cubicBezTo>
                  <a:pt x="3993760" y="-25407"/>
                  <a:pt x="4107153" y="6432"/>
                  <a:pt x="4247845" y="0"/>
                </a:cubicBezTo>
                <a:cubicBezTo>
                  <a:pt x="4388537" y="-6432"/>
                  <a:pt x="4835598" y="-5108"/>
                  <a:pt x="5055718" y="0"/>
                </a:cubicBezTo>
                <a:cubicBezTo>
                  <a:pt x="5275838" y="5108"/>
                  <a:pt x="5461006" y="-24536"/>
                  <a:pt x="5863590" y="0"/>
                </a:cubicBezTo>
                <a:cubicBezTo>
                  <a:pt x="6266174" y="24536"/>
                  <a:pt x="6355549" y="-19657"/>
                  <a:pt x="6515100" y="0"/>
                </a:cubicBezTo>
                <a:cubicBezTo>
                  <a:pt x="6674651" y="19657"/>
                  <a:pt x="7275423" y="-57462"/>
                  <a:pt x="7818120" y="0"/>
                </a:cubicBezTo>
                <a:cubicBezTo>
                  <a:pt x="7818132" y="8833"/>
                  <a:pt x="7818660" y="9830"/>
                  <a:pt x="7818120" y="18288"/>
                </a:cubicBezTo>
                <a:cubicBezTo>
                  <a:pt x="7610240" y="4606"/>
                  <a:pt x="7521789" y="7721"/>
                  <a:pt x="7401154" y="18288"/>
                </a:cubicBezTo>
                <a:cubicBezTo>
                  <a:pt x="7280519" y="28855"/>
                  <a:pt x="6930719" y="4225"/>
                  <a:pt x="6593281" y="18288"/>
                </a:cubicBezTo>
                <a:cubicBezTo>
                  <a:pt x="6255843" y="32351"/>
                  <a:pt x="6286682" y="1162"/>
                  <a:pt x="6098134" y="18288"/>
                </a:cubicBezTo>
                <a:cubicBezTo>
                  <a:pt x="5909586" y="35414"/>
                  <a:pt x="5602789" y="48596"/>
                  <a:pt x="5446624" y="18288"/>
                </a:cubicBezTo>
                <a:cubicBezTo>
                  <a:pt x="5290459" y="-12020"/>
                  <a:pt x="4917039" y="21960"/>
                  <a:pt x="4638751" y="18288"/>
                </a:cubicBezTo>
                <a:cubicBezTo>
                  <a:pt x="4360463" y="14616"/>
                  <a:pt x="4304690" y="5450"/>
                  <a:pt x="3987241" y="18288"/>
                </a:cubicBezTo>
                <a:cubicBezTo>
                  <a:pt x="3669792" y="31127"/>
                  <a:pt x="3758742" y="32551"/>
                  <a:pt x="3570275" y="18288"/>
                </a:cubicBezTo>
                <a:cubicBezTo>
                  <a:pt x="3381808" y="4025"/>
                  <a:pt x="3267153" y="36200"/>
                  <a:pt x="3075127" y="18288"/>
                </a:cubicBezTo>
                <a:cubicBezTo>
                  <a:pt x="2883101" y="376"/>
                  <a:pt x="2665825" y="10973"/>
                  <a:pt x="2267255" y="18288"/>
                </a:cubicBezTo>
                <a:cubicBezTo>
                  <a:pt x="1868685" y="25603"/>
                  <a:pt x="1884698" y="28410"/>
                  <a:pt x="1615745" y="18288"/>
                </a:cubicBezTo>
                <a:cubicBezTo>
                  <a:pt x="1346792" y="8167"/>
                  <a:pt x="1320952" y="10430"/>
                  <a:pt x="1120597" y="18288"/>
                </a:cubicBezTo>
                <a:cubicBezTo>
                  <a:pt x="920242" y="26146"/>
                  <a:pt x="556507" y="50790"/>
                  <a:pt x="0" y="18288"/>
                </a:cubicBezTo>
                <a:cubicBezTo>
                  <a:pt x="74" y="14054"/>
                  <a:pt x="-46" y="699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59290CC-DF1C-513A-E79C-37771651C4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9249507"/>
              </p:ext>
            </p:extLst>
          </p:nvPr>
        </p:nvGraphicFramePr>
        <p:xfrm>
          <a:off x="628650" y="2228087"/>
          <a:ext cx="78867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62114" y="0"/>
            <a:ext cx="3072908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486646" y="-3486043"/>
            <a:ext cx="2170709" cy="9144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7673" y="348865"/>
            <a:ext cx="7288583" cy="1576446"/>
          </a:xfrm>
        </p:spPr>
        <p:txBody>
          <a:bodyPr anchor="ctr">
            <a:normAutofit/>
          </a:bodyPr>
          <a:lstStyle/>
          <a:p>
            <a:r>
              <a:rPr lang="en-GB" sz="3500">
                <a:solidFill>
                  <a:srgbClr val="FFFFFF"/>
                </a:solidFill>
              </a:rPr>
              <a:t>Phase 3 – Interpretation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D8F27DB-7873-D436-CCE4-C5F653432F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7552665"/>
              </p:ext>
            </p:extLst>
          </p:nvPr>
        </p:nvGraphicFramePr>
        <p:xfrm>
          <a:off x="483042" y="2615979"/>
          <a:ext cx="8195871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62114" y="0"/>
            <a:ext cx="3072908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486646" y="-3486043"/>
            <a:ext cx="2170709" cy="9144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7673" y="348865"/>
            <a:ext cx="7288583" cy="1576446"/>
          </a:xfrm>
        </p:spPr>
        <p:txBody>
          <a:bodyPr anchor="ctr">
            <a:normAutofit/>
          </a:bodyPr>
          <a:lstStyle/>
          <a:p>
            <a:r>
              <a:rPr lang="en-GB" sz="3500">
                <a:solidFill>
                  <a:srgbClr val="FFFFFF"/>
                </a:solidFill>
              </a:rPr>
              <a:t>Phase 3c – Latent Space Visualization (t‑SNE)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BCC7D69-BF1A-71FF-1496-37B64C3FFF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5607595"/>
              </p:ext>
            </p:extLst>
          </p:nvPr>
        </p:nvGraphicFramePr>
        <p:xfrm>
          <a:off x="483042" y="2615979"/>
          <a:ext cx="8195871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6F39C2-8746-4599-843B-CED156C40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D714AD-9E94-4752-AA45-D4B0EAAB5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52"/>
            <a:ext cx="3333122" cy="632334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558" y="767258"/>
            <a:ext cx="2407001" cy="5323484"/>
          </a:xfrm>
        </p:spPr>
        <p:txBody>
          <a:bodyPr>
            <a:normAutofit/>
          </a:bodyPr>
          <a:lstStyle/>
          <a:p>
            <a:r>
              <a:rPr lang="en-GB" sz="2400">
                <a:solidFill>
                  <a:schemeClr val="bg1"/>
                </a:solidFill>
              </a:rPr>
              <a:t>t‑SNE and Classifier Performance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F89E09-42FB-4694-96E4-95652B1D8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19882" y="3404998"/>
            <a:ext cx="6858002" cy="4800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D3C032-881F-4579-A4BF-0FA966E9F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70645"/>
            <a:ext cx="9144000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993C4A7-CF2D-6D9C-02E4-A7EEC8BEAD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0947208"/>
              </p:ext>
            </p:extLst>
          </p:nvPr>
        </p:nvGraphicFramePr>
        <p:xfrm>
          <a:off x="3932187" y="1005298"/>
          <a:ext cx="4817176" cy="50854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37408-ADB0-F989-62D2-1398EC715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CC835-AAF1-58AA-51DD-74101E296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558" y="767258"/>
            <a:ext cx="2407001" cy="5323484"/>
          </a:xfrm>
        </p:spPr>
        <p:txBody>
          <a:bodyPr>
            <a:normAutofit/>
          </a:bodyPr>
          <a:lstStyle/>
          <a:p>
            <a:r>
              <a:rPr lang="en-GB" sz="2400">
                <a:solidFill>
                  <a:schemeClr val="bg1"/>
                </a:solidFill>
              </a:rPr>
              <a:t>t‑SNE and Classifier Performance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FB84EC-6A02-E24F-28C3-CBB077438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4929" y="4157153"/>
            <a:ext cx="3623447" cy="25799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DA665A-62A3-DB01-F8F2-1B0F434A8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8518" y="5129048"/>
            <a:ext cx="5575481" cy="17286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8E0B8F-1B37-E406-9FE1-213CC76AA2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17" y="254825"/>
            <a:ext cx="8719843" cy="39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1067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0862AA-E232-478C-360E-C98BEAA8D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85CD-15F7-1519-6BE9-F352C18CE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558" y="767258"/>
            <a:ext cx="2407001" cy="5323484"/>
          </a:xfrm>
        </p:spPr>
        <p:txBody>
          <a:bodyPr>
            <a:normAutofit/>
          </a:bodyPr>
          <a:lstStyle/>
          <a:p>
            <a:r>
              <a:rPr lang="en-GB" sz="2400">
                <a:solidFill>
                  <a:schemeClr val="bg1"/>
                </a:solidFill>
              </a:rPr>
              <a:t>t‑SNE and Classifier Performance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0D3AA0-C050-AB9A-4106-48AA506A0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524" y="135818"/>
            <a:ext cx="3531476" cy="26408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63F01A-CFDA-2D8D-4897-13F51EB18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779" y="4465801"/>
            <a:ext cx="7683062" cy="23821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BB4697-9183-1F68-6F1F-6A52EF4721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1710" y="2949579"/>
            <a:ext cx="3105192" cy="9627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6BF32E5-9342-E3BA-27A2-2C8AF76806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779" y="339556"/>
            <a:ext cx="5390467" cy="357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143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EDB8E-3637-E6D9-5DBA-DA31E3201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4D48B-737E-6936-391A-43DA3880F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558" y="767258"/>
            <a:ext cx="2407001" cy="5323484"/>
          </a:xfrm>
        </p:spPr>
        <p:txBody>
          <a:bodyPr>
            <a:normAutofit/>
          </a:bodyPr>
          <a:lstStyle/>
          <a:p>
            <a:r>
              <a:rPr lang="en-GB" sz="2400">
                <a:solidFill>
                  <a:schemeClr val="bg1"/>
                </a:solidFill>
              </a:rPr>
              <a:t>t‑SNE and Classifier Performance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0DF9D5-56E7-4A1F-E77A-50AF27BEA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446" y="323193"/>
            <a:ext cx="5169579" cy="621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6220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76" y="548640"/>
            <a:ext cx="7626096" cy="1179576"/>
          </a:xfrm>
        </p:spPr>
        <p:txBody>
          <a:bodyPr>
            <a:normAutofit/>
          </a:bodyPr>
          <a:lstStyle/>
          <a:p>
            <a:r>
              <a:rPr lang="fr-FR" sz="3500"/>
              <a:t>Phase 4 – DenseNet‑121 Classifier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70799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screenshot of a diagram&#10;&#10;AI-generated content may be incorrect.">
            <a:extLst>
              <a:ext uri="{FF2B5EF4-FFF2-40B4-BE49-F238E27FC236}">
                <a16:creationId xmlns:a16="http://schemas.microsoft.com/office/drawing/2014/main" id="{9E58FB4A-B057-2D07-AF0E-BB4ED23912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829" r="12065" b="2"/>
          <a:stretch>
            <a:fillRect/>
          </a:stretch>
        </p:blipFill>
        <p:spPr>
          <a:xfrm>
            <a:off x="681228" y="2478024"/>
            <a:ext cx="4507391" cy="3694176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24D7B34-9B7D-8DDA-94E5-2B6A0F750E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5423622"/>
              </p:ext>
            </p:extLst>
          </p:nvPr>
        </p:nvGraphicFramePr>
        <p:xfrm>
          <a:off x="5558589" y="2478024"/>
          <a:ext cx="2904183" cy="3694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6F39C2-8746-4599-843B-CED156C40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D714AD-9E94-4752-AA45-D4B0EAAB5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52"/>
            <a:ext cx="3333122" cy="632334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558" y="767258"/>
            <a:ext cx="2407001" cy="5323484"/>
          </a:xfrm>
        </p:spPr>
        <p:txBody>
          <a:bodyPr>
            <a:normAutofit/>
          </a:bodyPr>
          <a:lstStyle/>
          <a:p>
            <a:r>
              <a:rPr lang="en-GB" sz="2400">
                <a:solidFill>
                  <a:schemeClr val="bg1"/>
                </a:solidFill>
              </a:rPr>
              <a:t>Phase 4 – Classifier Performance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F89E09-42FB-4694-96E4-95652B1D8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19882" y="3404998"/>
            <a:ext cx="6858002" cy="4800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D3C032-881F-4579-A4BF-0FA966E9F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70645"/>
            <a:ext cx="9144000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F7CDA64-8607-3427-EADE-A905EE5245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987470"/>
              </p:ext>
            </p:extLst>
          </p:nvPr>
        </p:nvGraphicFramePr>
        <p:xfrm>
          <a:off x="3932187" y="1005298"/>
          <a:ext cx="4817176" cy="50854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6F39C2-8746-4599-843B-CED156C40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D714AD-9E94-4752-AA45-D4B0EAAB5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52"/>
            <a:ext cx="3333122" cy="632334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558" y="767258"/>
            <a:ext cx="2407001" cy="5323484"/>
          </a:xfrm>
        </p:spPr>
        <p:txBody>
          <a:bodyPr>
            <a:normAutofit/>
          </a:bodyPr>
          <a:lstStyle/>
          <a:p>
            <a:r>
              <a:rPr lang="en-GB" sz="2400">
                <a:solidFill>
                  <a:schemeClr val="bg1"/>
                </a:solidFill>
              </a:rPr>
              <a:t>Evaluation Metrics – AUC and Accuracy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F89E09-42FB-4694-96E4-95652B1D8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19882" y="3404998"/>
            <a:ext cx="6858002" cy="4800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D3C032-881F-4579-A4BF-0FA966E9F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70645"/>
            <a:ext cx="9144000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4650E14-FF04-715C-80E8-9E3DF4DDA6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1351714"/>
              </p:ext>
            </p:extLst>
          </p:nvPr>
        </p:nvGraphicFramePr>
        <p:xfrm>
          <a:off x="3932187" y="1005298"/>
          <a:ext cx="4817176" cy="50854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464603F-007A-BE86-6B7D-044CA5301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580" y="261757"/>
            <a:ext cx="5190664" cy="18298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A2E49B-714E-46B8-ABDB-21CF44CF2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45" y="4582264"/>
            <a:ext cx="6459951" cy="21128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878BA0-9A11-579A-DFE8-1F774F7CC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131" y="2422010"/>
            <a:ext cx="6216752" cy="182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388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2" y="1914808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858" y="1683756"/>
            <a:ext cx="2336449" cy="2396359"/>
          </a:xfrm>
        </p:spPr>
        <p:txBody>
          <a:bodyPr anchor="b">
            <a:normAutofit/>
          </a:bodyPr>
          <a:lstStyle/>
          <a:p>
            <a:pPr algn="r"/>
            <a:r>
              <a:rPr lang="en-GB" sz="3500">
                <a:solidFill>
                  <a:srgbClr val="FFFFFF"/>
                </a:solidFill>
              </a:rPr>
              <a:t>Research Question &amp; Approach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677F5C9-965F-6240-71BF-000F49DE2E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1829033"/>
              </p:ext>
            </p:extLst>
          </p:nvPr>
        </p:nvGraphicFramePr>
        <p:xfrm>
          <a:off x="3678789" y="750440"/>
          <a:ext cx="5000124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F6F39C2-8746-4599-843B-CED156C40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5D714AD-9E94-4752-AA45-D4B0EAAB5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52"/>
            <a:ext cx="3333122" cy="632334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558" y="767258"/>
            <a:ext cx="2407001" cy="5323484"/>
          </a:xfrm>
        </p:spPr>
        <p:txBody>
          <a:bodyPr>
            <a:normAutofit/>
          </a:bodyPr>
          <a:lstStyle/>
          <a:p>
            <a:r>
              <a:rPr lang="en-GB" sz="2400">
                <a:solidFill>
                  <a:schemeClr val="bg1"/>
                </a:solidFill>
              </a:rPr>
              <a:t>Balanced Accuracy – Fair Evaluation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FF89E09-42FB-4694-96E4-95652B1D8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19882" y="3404998"/>
            <a:ext cx="6858002" cy="4800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D3C032-881F-4579-A4BF-0FA966E9F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70645"/>
            <a:ext cx="9144000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3A289C0C-654F-77EA-9B60-9D1FAF4431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9985744"/>
              </p:ext>
            </p:extLst>
          </p:nvPr>
        </p:nvGraphicFramePr>
        <p:xfrm>
          <a:off x="3932187" y="1005298"/>
          <a:ext cx="4817176" cy="50854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7FBA5-75B7-C8DC-C838-594E9EA4A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F79073-2EA8-A67D-5811-A20D51EC0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525" y="137885"/>
            <a:ext cx="7543394" cy="53374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B742CB-8117-3D72-2865-3B60F1325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345" y="4298731"/>
            <a:ext cx="1837786" cy="24213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300672-A144-171B-0DF4-76953D04E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4771" y="5339422"/>
            <a:ext cx="4234126" cy="138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8352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9034BC-D396-F6D2-EE11-CEF6D531C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492"/>
            <a:ext cx="9143999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35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8" y="-3783777"/>
            <a:ext cx="1576446" cy="9144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69075" y="986"/>
            <a:ext cx="3227567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C619C8-9247-CB27-9B23-55B21E10C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85" y="353160"/>
            <a:ext cx="5318475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200">
                <a:solidFill>
                  <a:srgbClr val="FFFFFF"/>
                </a:solidFill>
              </a:rPr>
              <a:t>Phase 5 – Correlation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02189C-AD07-16F9-7974-5B3C3FDC5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606" y="1928621"/>
            <a:ext cx="5857656" cy="483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5066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E2F674-3AF9-C24A-1BD4-E77EBE18C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492"/>
            <a:ext cx="9143999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35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8" y="-3783777"/>
            <a:ext cx="1576446" cy="9144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69075" y="986"/>
            <a:ext cx="3227567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19EAA6-27B9-CF61-088E-ADADCE31C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85" y="353160"/>
            <a:ext cx="5318475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200">
                <a:solidFill>
                  <a:srgbClr val="FFFFFF"/>
                </a:solidFill>
              </a:rPr>
              <a:t>Phase 5 – Correlation Analysis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F04358-00F5-EFA2-ADEB-AD810FD44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11" y="2284949"/>
            <a:ext cx="3848316" cy="37905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0F62C0-34A8-3BB5-1557-1CDC67ECC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8873" y="1744852"/>
            <a:ext cx="4006755" cy="502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6416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E3AB08-2CB5-E525-9ED6-AE659DC67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6F39C2-8746-4599-843B-CED156C40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D714AD-9E94-4752-AA45-D4B0EAAB5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52"/>
            <a:ext cx="3333122" cy="632334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05A0B-776F-EF2C-0921-FEB51CA3E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558" y="767258"/>
            <a:ext cx="2407001" cy="5323484"/>
          </a:xfrm>
        </p:spPr>
        <p:txBody>
          <a:bodyPr>
            <a:normAutofit/>
          </a:bodyPr>
          <a:lstStyle/>
          <a:p>
            <a:r>
              <a:rPr lang="en-GB" sz="2400">
                <a:solidFill>
                  <a:schemeClr val="bg1"/>
                </a:solidFill>
              </a:rPr>
              <a:t>Limitations, Future Work &amp; Takeaways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F89E09-42FB-4694-96E4-95652B1D8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19882" y="3404998"/>
            <a:ext cx="6858002" cy="4800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5D3C032-881F-4579-A4BF-0FA966E9F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70645"/>
            <a:ext cx="9144000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18721D4-D77A-5060-772B-10060CE406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7429941"/>
              </p:ext>
            </p:extLst>
          </p:nvPr>
        </p:nvGraphicFramePr>
        <p:xfrm>
          <a:off x="3932187" y="1005298"/>
          <a:ext cx="4817176" cy="50854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212861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492"/>
            <a:ext cx="9143999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35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8" y="-3783777"/>
            <a:ext cx="1576446" cy="9144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69075" y="986"/>
            <a:ext cx="3227567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785" y="353160"/>
            <a:ext cx="5318475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2700">
                <a:solidFill>
                  <a:srgbClr val="FFFFFF"/>
                </a:solidFill>
              </a:rPr>
              <a:t>Limitations, Future Work &amp; Takeaways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1EADFE-444E-F8E4-02A8-CB86967F8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189" y="2181426"/>
            <a:ext cx="3487938" cy="39976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3D7ABD-39BA-A7D0-FA15-0F7F290C7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8872" y="2217815"/>
            <a:ext cx="3586342" cy="443651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AE9D99-B782-4AF6-A4BF-635AA0EF7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81994" y="-3786547"/>
            <a:ext cx="1580014" cy="9144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69075" y="0"/>
            <a:ext cx="3227567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DDBF19-EFCF-3D9C-B1E4-AE86E4166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86" y="288404"/>
            <a:ext cx="5377992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200">
                <a:solidFill>
                  <a:srgbClr val="FFFFFF"/>
                </a:solidFill>
              </a:rPr>
              <a:t>Limitations, Future Work &amp; Takeaways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8CCEFB-C4DA-357B-043C-84AAFE53A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233" y="1834567"/>
            <a:ext cx="3166025" cy="47350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A66604-CAE5-8A3C-DDA1-672952D5A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2" y="2243217"/>
            <a:ext cx="4644847" cy="394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601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DC1C67D-772A-0C73-9E32-D6A4623E5F8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8000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t>Real‑World Applications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2BA76FF-6CBB-48B3-C23D-A0FF671EAF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463006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2" y="1914808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858" y="1683756"/>
            <a:ext cx="2336449" cy="2396359"/>
          </a:xfrm>
        </p:spPr>
        <p:txBody>
          <a:bodyPr anchor="b">
            <a:normAutofit/>
          </a:bodyPr>
          <a:lstStyle/>
          <a:p>
            <a:pPr algn="r"/>
            <a:r>
              <a:rPr lang="en-GB" sz="3500">
                <a:solidFill>
                  <a:srgbClr val="FFFFFF"/>
                </a:solidFill>
              </a:rPr>
              <a:t>Datasets Used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761294D-595E-C26D-2E5D-6696F78409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4116726"/>
              </p:ext>
            </p:extLst>
          </p:nvPr>
        </p:nvGraphicFramePr>
        <p:xfrm>
          <a:off x="3678789" y="750440"/>
          <a:ext cx="5000124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2" y="1914808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858" y="1683756"/>
            <a:ext cx="2336449" cy="2396359"/>
          </a:xfrm>
        </p:spPr>
        <p:txBody>
          <a:bodyPr anchor="b">
            <a:normAutofit/>
          </a:bodyPr>
          <a:lstStyle/>
          <a:p>
            <a:pPr algn="r"/>
            <a:r>
              <a:rPr lang="en-GB" sz="3200">
                <a:solidFill>
                  <a:srgbClr val="FFFFFF"/>
                </a:solidFill>
              </a:rPr>
              <a:t>Label Distributions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1EB70CD-AF74-B9C1-DD31-F3708AE03A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4994207"/>
              </p:ext>
            </p:extLst>
          </p:nvPr>
        </p:nvGraphicFramePr>
        <p:xfrm>
          <a:off x="3678789" y="750440"/>
          <a:ext cx="5000124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62114" y="0"/>
            <a:ext cx="3072908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486646" y="-3486043"/>
            <a:ext cx="2170709" cy="9144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7673" y="348865"/>
            <a:ext cx="7288583" cy="1576446"/>
          </a:xfrm>
        </p:spPr>
        <p:txBody>
          <a:bodyPr anchor="ctr">
            <a:normAutofit/>
          </a:bodyPr>
          <a:lstStyle/>
          <a:p>
            <a:r>
              <a:rPr lang="en-GB" sz="3500">
                <a:solidFill>
                  <a:srgbClr val="FFFFFF"/>
                </a:solidFill>
              </a:rPr>
              <a:t>Phase 1 – Baseline Distribution Shift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30B529B-C485-183A-70FF-FF27F3DDAA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7815831"/>
              </p:ext>
            </p:extLst>
          </p:nvPr>
        </p:nvGraphicFramePr>
        <p:xfrm>
          <a:off x="483042" y="2615979"/>
          <a:ext cx="8195871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2" y="1914808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858" y="1683756"/>
            <a:ext cx="2336449" cy="2396359"/>
          </a:xfrm>
        </p:spPr>
        <p:txBody>
          <a:bodyPr anchor="b">
            <a:normAutofit/>
          </a:bodyPr>
          <a:lstStyle/>
          <a:p>
            <a:pPr algn="r"/>
            <a:r>
              <a:rPr lang="en-GB" sz="3500">
                <a:solidFill>
                  <a:srgbClr val="FFFFFF"/>
                </a:solidFill>
              </a:rPr>
              <a:t>Phase 1 – Key Findings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70CB568-404F-B4D0-03D7-2548E12E9B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0138841"/>
              </p:ext>
            </p:extLst>
          </p:nvPr>
        </p:nvGraphicFramePr>
        <p:xfrm>
          <a:off x="3678789" y="750440"/>
          <a:ext cx="5000124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B48D37-981E-AC11-E9D3-A99A80F74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F736D-ABA8-7DEC-EFDB-368455818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858" y="1683756"/>
            <a:ext cx="2336449" cy="2396359"/>
          </a:xfrm>
        </p:spPr>
        <p:txBody>
          <a:bodyPr anchor="b">
            <a:normAutofit/>
          </a:bodyPr>
          <a:lstStyle/>
          <a:p>
            <a:pPr algn="r"/>
            <a:r>
              <a:rPr lang="en-GB" sz="3000">
                <a:solidFill>
                  <a:srgbClr val="FFFFFF"/>
                </a:solidFill>
              </a:rPr>
              <a:t>Phase 2 – Convolutional Autoencoder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2DA9D7A-798C-A138-E644-AAE085793F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9188549"/>
              </p:ext>
            </p:extLst>
          </p:nvPr>
        </p:nvGraphicFramePr>
        <p:xfrm>
          <a:off x="3678789" y="750440"/>
          <a:ext cx="5000124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49EDA344-09A1-B2F2-53B7-69813F514B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0711" y="3300916"/>
            <a:ext cx="3591136" cy="28656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D5D371-61FB-28AA-2AE0-F9727CE3E2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40047" y="96800"/>
            <a:ext cx="3272759" cy="26133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288FDF-C542-E78A-7820-CB92F8C6E5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7630" y="197562"/>
            <a:ext cx="5077354" cy="26734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AFE5969-03E4-8FC8-88E1-E69DEF7E9EE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36923" y="2811375"/>
            <a:ext cx="4297066" cy="394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363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2" y="1914808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858" y="1683756"/>
            <a:ext cx="2336449" cy="2396359"/>
          </a:xfrm>
        </p:spPr>
        <p:txBody>
          <a:bodyPr anchor="b">
            <a:normAutofit/>
          </a:bodyPr>
          <a:lstStyle/>
          <a:p>
            <a:pPr algn="r"/>
            <a:r>
              <a:rPr lang="en-GB" sz="3000">
                <a:solidFill>
                  <a:srgbClr val="FFFFFF"/>
                </a:solidFill>
              </a:rPr>
              <a:t>Phase 2 – Convolutional Autoencoder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BC702BC-218F-2C2B-03DC-55F01C485C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4893361"/>
              </p:ext>
            </p:extLst>
          </p:nvPr>
        </p:nvGraphicFramePr>
        <p:xfrm>
          <a:off x="3678789" y="750440"/>
          <a:ext cx="5000124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2718</Words>
  <Application>Microsoft Office PowerPoint</Application>
  <PresentationFormat>On-screen Show (4:3)</PresentationFormat>
  <Paragraphs>203</Paragraphs>
  <Slides>37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Arial</vt:lpstr>
      <vt:lpstr>Calibri</vt:lpstr>
      <vt:lpstr>Office Theme</vt:lpstr>
      <vt:lpstr>Distribution Shift in Medical Imaging</vt:lpstr>
      <vt:lpstr>Why Distribution Shift Matters</vt:lpstr>
      <vt:lpstr>Research Question &amp; Approach</vt:lpstr>
      <vt:lpstr>Datasets Used</vt:lpstr>
      <vt:lpstr>Label Distributions</vt:lpstr>
      <vt:lpstr>Phase 1 – Baseline Distribution Shift</vt:lpstr>
      <vt:lpstr>Phase 1 – Key Findings</vt:lpstr>
      <vt:lpstr>Phase 2 – Convolutional Autoencoder</vt:lpstr>
      <vt:lpstr>Phase 2 – Convolutional Autoencoder</vt:lpstr>
      <vt:lpstr>Phase 2 – Training Results</vt:lpstr>
      <vt:lpstr>Phase 2 – Training Results</vt:lpstr>
      <vt:lpstr>Phase 2 – Training Results</vt:lpstr>
      <vt:lpstr>Phase 2 – Training Results</vt:lpstr>
      <vt:lpstr>Phase 2 –Key Findings</vt:lpstr>
      <vt:lpstr>Phase 3 – Reconstruction Error Across Datasets</vt:lpstr>
      <vt:lpstr>Phase 3 – Quantitative Results</vt:lpstr>
      <vt:lpstr>Phase 3 – Quantitative Results</vt:lpstr>
      <vt:lpstr>Phase 3 – Quantitative Results</vt:lpstr>
      <vt:lpstr>PowerPoint Presentation</vt:lpstr>
      <vt:lpstr>Phase 3 – Interpretation</vt:lpstr>
      <vt:lpstr>Phase 3c – Latent Space Visualization (t‑SNE)</vt:lpstr>
      <vt:lpstr>t‑SNE and Classifier Performance</vt:lpstr>
      <vt:lpstr>t‑SNE and Classifier Performance</vt:lpstr>
      <vt:lpstr>t‑SNE and Classifier Performance</vt:lpstr>
      <vt:lpstr>t‑SNE and Classifier Performance</vt:lpstr>
      <vt:lpstr>Phase 4 – DenseNet‑121 Classifier</vt:lpstr>
      <vt:lpstr>Phase 4 – Classifier Performance</vt:lpstr>
      <vt:lpstr>Evaluation Metrics – AUC and Accuracy</vt:lpstr>
      <vt:lpstr>PowerPoint Presentation</vt:lpstr>
      <vt:lpstr>Balanced Accuracy – Fair Evaluation</vt:lpstr>
      <vt:lpstr>PowerPoint Presentation</vt:lpstr>
      <vt:lpstr>Phase 5 – Correlation Analysis</vt:lpstr>
      <vt:lpstr>Phase 5 – Correlation Analysis</vt:lpstr>
      <vt:lpstr>Limitations, Future Work &amp; Takeaways</vt:lpstr>
      <vt:lpstr>Limitations, Future Work &amp; Takeaways</vt:lpstr>
      <vt:lpstr>Limitations, Future Work &amp; Takeaways</vt:lpstr>
      <vt:lpstr>Real‑World Applications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Mansour, Moataz (STUDENTS)</cp:lastModifiedBy>
  <cp:revision>3</cp:revision>
  <dcterms:created xsi:type="dcterms:W3CDTF">2013-01-27T09:14:16Z</dcterms:created>
  <dcterms:modified xsi:type="dcterms:W3CDTF">2025-11-26T07:59:01Z</dcterms:modified>
  <cp:category/>
</cp:coreProperties>
</file>